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  <p:sldMasterId id="2147483660" r:id="rId5"/>
    <p:sldMasterId id="2147483661" r:id="rId6"/>
    <p:sldMasterId id="2147483662" r:id="rId7"/>
    <p:sldMasterId id="2147483663" r:id="rId8"/>
    <p:sldMasterId id="2147483664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80DAC73-6ADE-4F71-96D8-77990F10598D}">
  <a:tblStyle styleId="{A80DAC73-6ADE-4F71-96D8-77990F10598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42" Type="http://schemas.openxmlformats.org/officeDocument/2006/relationships/slide" Target="slides/slide32.xml"/><Relationship Id="rId86" Type="http://schemas.openxmlformats.org/officeDocument/2006/relationships/slide" Target="slides/slide76.xml"/><Relationship Id="rId41" Type="http://schemas.openxmlformats.org/officeDocument/2006/relationships/slide" Target="slides/slide31.xml"/><Relationship Id="rId85" Type="http://schemas.openxmlformats.org/officeDocument/2006/relationships/slide" Target="slides/slide75.xml"/><Relationship Id="rId44" Type="http://schemas.openxmlformats.org/officeDocument/2006/relationships/slide" Target="slides/slide34.xml"/><Relationship Id="rId88" Type="http://schemas.openxmlformats.org/officeDocument/2006/relationships/slide" Target="slides/slide78.xml"/><Relationship Id="rId43" Type="http://schemas.openxmlformats.org/officeDocument/2006/relationships/slide" Target="slides/slide33.xml"/><Relationship Id="rId87" Type="http://schemas.openxmlformats.org/officeDocument/2006/relationships/slide" Target="slides/slide7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89" Type="http://schemas.openxmlformats.org/officeDocument/2006/relationships/slide" Target="slides/slide79.xml"/><Relationship Id="rId80" Type="http://schemas.openxmlformats.org/officeDocument/2006/relationships/slide" Target="slides/slide70.xml"/><Relationship Id="rId82" Type="http://schemas.openxmlformats.org/officeDocument/2006/relationships/slide" Target="slides/slide72.xml"/><Relationship Id="rId81" Type="http://schemas.openxmlformats.org/officeDocument/2006/relationships/slide" Target="slides/slide7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31" Type="http://schemas.openxmlformats.org/officeDocument/2006/relationships/slide" Target="slides/slide21.xml"/><Relationship Id="rId75" Type="http://schemas.openxmlformats.org/officeDocument/2006/relationships/slide" Target="slides/slide65.xml"/><Relationship Id="rId30" Type="http://schemas.openxmlformats.org/officeDocument/2006/relationships/slide" Target="slides/slide20.xml"/><Relationship Id="rId74" Type="http://schemas.openxmlformats.org/officeDocument/2006/relationships/slide" Target="slides/slide64.xml"/><Relationship Id="rId33" Type="http://schemas.openxmlformats.org/officeDocument/2006/relationships/slide" Target="slides/slide23.xml"/><Relationship Id="rId77" Type="http://schemas.openxmlformats.org/officeDocument/2006/relationships/slide" Target="slides/slide67.xml"/><Relationship Id="rId32" Type="http://schemas.openxmlformats.org/officeDocument/2006/relationships/slide" Target="slides/slide22.xml"/><Relationship Id="rId76" Type="http://schemas.openxmlformats.org/officeDocument/2006/relationships/slide" Target="slides/slide66.xml"/><Relationship Id="rId35" Type="http://schemas.openxmlformats.org/officeDocument/2006/relationships/slide" Target="slides/slide25.xml"/><Relationship Id="rId79" Type="http://schemas.openxmlformats.org/officeDocument/2006/relationships/slide" Target="slides/slide69.xml"/><Relationship Id="rId34" Type="http://schemas.openxmlformats.org/officeDocument/2006/relationships/slide" Target="slides/slide24.xml"/><Relationship Id="rId78" Type="http://schemas.openxmlformats.org/officeDocument/2006/relationships/slide" Target="slides/slide68.xml"/><Relationship Id="rId71" Type="http://schemas.openxmlformats.org/officeDocument/2006/relationships/slide" Target="slides/slide61.xml"/><Relationship Id="rId70" Type="http://schemas.openxmlformats.org/officeDocument/2006/relationships/slide" Target="slides/slide60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20" Type="http://schemas.openxmlformats.org/officeDocument/2006/relationships/slide" Target="slides/slide10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22" Type="http://schemas.openxmlformats.org/officeDocument/2006/relationships/slide" Target="slides/slide12.xml"/><Relationship Id="rId66" Type="http://schemas.openxmlformats.org/officeDocument/2006/relationships/slide" Target="slides/slide56.xml"/><Relationship Id="rId21" Type="http://schemas.openxmlformats.org/officeDocument/2006/relationships/slide" Target="slides/slide11.xml"/><Relationship Id="rId65" Type="http://schemas.openxmlformats.org/officeDocument/2006/relationships/slide" Target="slides/slide55.xml"/><Relationship Id="rId24" Type="http://schemas.openxmlformats.org/officeDocument/2006/relationships/slide" Target="slides/slide14.xml"/><Relationship Id="rId68" Type="http://schemas.openxmlformats.org/officeDocument/2006/relationships/slide" Target="slides/slide58.xml"/><Relationship Id="rId23" Type="http://schemas.openxmlformats.org/officeDocument/2006/relationships/slide" Target="slides/slide13.xml"/><Relationship Id="rId67" Type="http://schemas.openxmlformats.org/officeDocument/2006/relationships/slide" Target="slides/slide57.xml"/><Relationship Id="rId60" Type="http://schemas.openxmlformats.org/officeDocument/2006/relationships/slide" Target="slides/slide50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slide" Target="slides/slide5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slide" Target="slides/slide45.xml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slide" Target="slides/slide47.xml"/><Relationship Id="rId12" Type="http://schemas.openxmlformats.org/officeDocument/2006/relationships/slide" Target="slides/slide2.xml"/><Relationship Id="rId56" Type="http://schemas.openxmlformats.org/officeDocument/2006/relationships/slide" Target="slides/slide46.xml"/><Relationship Id="rId91" Type="http://schemas.openxmlformats.org/officeDocument/2006/relationships/slide" Target="slides/slide81.xml"/><Relationship Id="rId90" Type="http://schemas.openxmlformats.org/officeDocument/2006/relationships/slide" Target="slides/slide80.xml"/><Relationship Id="rId15" Type="http://schemas.openxmlformats.org/officeDocument/2006/relationships/slide" Target="slides/slide5.xml"/><Relationship Id="rId59" Type="http://schemas.openxmlformats.org/officeDocument/2006/relationships/slide" Target="slides/slide49.xml"/><Relationship Id="rId14" Type="http://schemas.openxmlformats.org/officeDocument/2006/relationships/slide" Target="slides/slide4.xml"/><Relationship Id="rId58" Type="http://schemas.openxmlformats.org/officeDocument/2006/relationships/slide" Target="slides/slide4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 cmpd="sng" w="12700">
            <a:solidFill>
              <a:srgbClr val="0000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i="0" sz="1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" name="Shape 2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Font typeface="Calibri"/>
              <a:buNone/>
            </a:pPr>
            <a:r>
              <a:rPr b="0" i="0" lang="hu-HU" sz="1200" u="none" cap="none" strike="noStrike"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" name="Shape 44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Font typeface="Calibri"/>
              <a:buNone/>
            </a:pPr>
            <a:r>
              <a:rPr b="0" i="0" lang="hu-HU" sz="1200" u="none" cap="none" strike="noStrike"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467" name="Shape 467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2" name="Shape 51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" name="Shape 5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" name="Shape 5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2" name="Shape 5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2" name="Shape 5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" name="Shape 5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6" name="Shape 5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6" name="Shape 5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6" name="Shape 59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" name="Shape 6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6" name="Shape 6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1" name="Shape 6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2" name="Shape 64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6" name="Shape 6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" name="Shape 6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8" name="Shape 6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8" name="Shape 6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8" name="Shape 6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rnd" cmpd="sng" w="9525">
            <a:solidFill>
              <a:srgbClr val="000000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772" name="Shape 7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3" name="Shape 773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Font typeface="Calibri"/>
              <a:buNone/>
            </a:pPr>
            <a:r>
              <a:rPr b="0" i="0" lang="hu-HU" sz="1200" u="none" cap="none" strike="noStrike"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774" name="Shape 774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4" name="Shape 8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6" name="Shape 8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6" name="Shape 83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6" name="Shape 8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6" name="Shape 8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7" name="Shape 8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2" name="Shape 8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3" name="Shape 8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3" name="Shape 9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3" name="Shape 9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4" name="Shape 9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5" name="Shape 93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6" name="Shape 9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6" name="Shape 9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6" name="Shape 9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9" name="Shape 9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9" name="Shape 9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9" name="Shape 99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9" name="Shape 100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1" name="Shape 102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2" name="Shape 10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hape 10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4" name="Shape 10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6" name="Shape 105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7" name="Shape 10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4" name="Shape 10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7" name="Shape 109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8" name="Shape 11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9" name="Shape 111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1" name="Shape 11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1" name="Shape 11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_TITLE_AND_VERTICAL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TWO_OBJECTS_WITH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" type="body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rtl="0" algn="l">
              <a:spcBef>
                <a:spcPts val="0"/>
              </a:spcBef>
              <a:buClr>
                <a:schemeClr val="dk2"/>
              </a:buClr>
              <a:buNone/>
              <a:defRPr b="1"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 b="1" sz="2000"/>
            </a:lvl2pPr>
            <a:lvl3pPr lvl="2" rtl="0">
              <a:spcBef>
                <a:spcPts val="0"/>
              </a:spcBef>
              <a:buNone/>
              <a:defRPr b="1" sz="1800"/>
            </a:lvl3pPr>
            <a:lvl4pPr lvl="3" rtl="0">
              <a:spcBef>
                <a:spcPts val="0"/>
              </a:spcBef>
              <a:buNone/>
              <a:defRPr b="1" sz="1600"/>
            </a:lvl4pPr>
            <a:lvl5pPr lvl="4" rtl="0">
              <a:spcBef>
                <a:spcPts val="0"/>
              </a:spcBef>
              <a:buNone/>
              <a:defRPr b="1" sz="1600"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2" type="body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3" type="body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" name="Shape 77"/>
          <p:cNvSpPr txBox="1"/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4" type="body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rtl="0" algn="l">
              <a:spcBef>
                <a:spcPts val="0"/>
              </a:spcBef>
              <a:buClr>
                <a:schemeClr val="dk2"/>
              </a:buClr>
              <a:buNone/>
              <a:defRPr b="1"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 b="1" sz="2000"/>
            </a:lvl2pPr>
            <a:lvl3pPr lvl="2" rtl="0">
              <a:spcBef>
                <a:spcPts val="0"/>
              </a:spcBef>
              <a:buNone/>
              <a:defRPr b="1" sz="1800"/>
            </a:lvl3pPr>
            <a:lvl4pPr lvl="3" rtl="0">
              <a:spcBef>
                <a:spcPts val="0"/>
              </a:spcBef>
              <a:buNone/>
              <a:defRPr b="1" sz="1600"/>
            </a:lvl4pPr>
            <a:lvl5pPr lvl="4" rtl="0">
              <a:spcBef>
                <a:spcPts val="0"/>
              </a:spcBef>
              <a:buNone/>
              <a:defRPr b="1" sz="1600"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 b="1">
                <a:solidFill>
                  <a:srgbClr val="C00000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VERTICAL_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 rot="5400000">
            <a:off x="2232819" y="-327819"/>
            <a:ext cx="46783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_WITH_CAPTIO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None/>
              <a:defRPr b="1" sz="1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/>
          <p:nvPr>
            <p:ph idx="2" type="pic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D9DAD3"/>
          </a:solidFill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lt1"/>
              </a:buClr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None/>
              <a:defRPr b="0"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defRPr sz="1200"/>
            </a:lvl2pPr>
            <a:lvl3pPr lvl="2" rtl="0">
              <a:spcBef>
                <a:spcPts val="0"/>
              </a:spcBef>
              <a:defRPr sz="1000"/>
            </a:lvl3pPr>
            <a:lvl4pPr lvl="3" rtl="0">
              <a:spcBef>
                <a:spcPts val="0"/>
              </a:spcBef>
              <a:defRPr sz="900"/>
            </a:lvl4pPr>
            <a:lvl5pPr lvl="4" rtl="0">
              <a:spcBef>
                <a:spcPts val="0"/>
              </a:spcBef>
              <a:defRPr sz="900"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OBJECT_WITH_CAPTION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None/>
              <a:defRPr sz="1200"/>
            </a:lvl2pPr>
            <a:lvl3pPr lvl="2" rtl="0">
              <a:spcBef>
                <a:spcPts val="0"/>
              </a:spcBef>
              <a:buNone/>
              <a:defRPr sz="1000"/>
            </a:lvl3pPr>
            <a:lvl4pPr lvl="3" rtl="0">
              <a:spcBef>
                <a:spcPts val="0"/>
              </a:spcBef>
              <a:buNone/>
              <a:defRPr sz="900"/>
            </a:lvl4pPr>
            <a:lvl5pPr lvl="4" rtl="0">
              <a:spcBef>
                <a:spcPts val="0"/>
              </a:spcBef>
              <a:buNone/>
              <a:defRPr sz="900"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None/>
              <a:defRPr b="1" sz="1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>
                <a:solidFill>
                  <a:srgbClr val="C00000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subTitle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340"/>
              </a:spcBef>
              <a:buClr>
                <a:srgbClr val="D6903E"/>
              </a:buClr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340"/>
              </a:spcBef>
              <a:buClr>
                <a:srgbClr val="D6903E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340"/>
              </a:spcBef>
              <a:buClr>
                <a:srgbClr val="D6903E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340"/>
              </a:spcBef>
              <a:buClr>
                <a:srgbClr val="D6903E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defRPr b="0" i="0" sz="4800" u="none" cap="none" strike="noStrike">
                <a:solidFill>
                  <a:srgbClr val="F9F9F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sz="2600">
                <a:solidFill>
                  <a:schemeClr val="dk1"/>
                </a:solidFill>
              </a:defRPr>
            </a:lvl1pPr>
            <a:lvl2pPr indent="-207962" lvl="1" marL="639763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2400">
                <a:solidFill>
                  <a:schemeClr val="dk2"/>
                </a:solidFill>
              </a:defRPr>
            </a:lvl2pPr>
            <a:lvl3pPr indent="-163512" lvl="2" marL="1004888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sz="2100">
                <a:solidFill>
                  <a:schemeClr val="dk1"/>
                </a:solidFill>
              </a:defRPr>
            </a:lvl3pPr>
            <a:lvl4pPr indent="-177800" lvl="3" marL="1279525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900">
                <a:solidFill>
                  <a:schemeClr val="dk1"/>
                </a:solidFill>
              </a:defRPr>
            </a:lvl4pPr>
            <a:lvl5pPr indent="-182562" lvl="4" marL="1554163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5pPr>
            <a:lvl6pPr indent="-174625" lvl="5" marL="18288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700">
                <a:solidFill>
                  <a:schemeClr val="dk1"/>
                </a:solidFill>
              </a:defRPr>
            </a:lvl6pPr>
            <a:lvl7pPr indent="-132079" lvl="6" marL="2011679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600">
                <a:solidFill>
                  <a:schemeClr val="dk1"/>
                </a:solidFill>
              </a:defRPr>
            </a:lvl7pPr>
            <a:lvl8pPr indent="-142875" lvl="7" marL="228600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8pPr>
            <a:lvl9pPr indent="-137795" lvl="8" marL="256032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defRPr sz="4200">
                <a:solidFill>
                  <a:srgbClr val="C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l">
              <a:spcBef>
                <a:spcPts val="0"/>
              </a:spcBef>
              <a:buClr>
                <a:srgbClr val="C00000"/>
              </a:buClr>
              <a:buNone/>
              <a:defRPr b="0" sz="4800">
                <a:solidFill>
                  <a:srgbClr val="C00000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rtl="0">
              <a:spcBef>
                <a:spcPts val="0"/>
              </a:spcBef>
              <a:buClr>
                <a:schemeClr val="dk2"/>
              </a:buClr>
              <a:buNone/>
              <a:defRPr sz="2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buClr>
                <a:srgbClr val="888888"/>
              </a:buClr>
              <a:buNone/>
              <a:defRPr sz="1800">
                <a:solidFill>
                  <a:srgbClr val="888888"/>
                </a:solidFill>
              </a:defRPr>
            </a:lvl2pPr>
            <a:lvl3pPr lvl="2" rtl="0">
              <a:spcBef>
                <a:spcPts val="0"/>
              </a:spcBef>
              <a:buClr>
                <a:srgbClr val="888888"/>
              </a:buClr>
              <a:buNone/>
              <a:defRPr sz="1600">
                <a:solidFill>
                  <a:srgbClr val="888888"/>
                </a:solidFill>
              </a:defRPr>
            </a:lvl3pPr>
            <a:lvl4pPr lvl="3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4pPr>
            <a:lvl5pPr lvl="4" rtl="0">
              <a:spcBef>
                <a:spcPts val="0"/>
              </a:spcBef>
              <a:buClr>
                <a:srgbClr val="888888"/>
              </a:buClr>
              <a:buNone/>
              <a:defRPr sz="1400">
                <a:solidFill>
                  <a:srgbClr val="888888"/>
                </a:solidFill>
              </a:defRPr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3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1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7962" lvl="1" marL="639763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63512" lvl="2" marL="1004888" marR="0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79525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2562" lvl="4" marL="1554163" marR="0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4625" lvl="5" marL="18288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32079" lvl="6" marL="2011679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42875" lvl="7" marL="22860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37795" lvl="8" marL="256032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0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14" name="Shape 14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1463675" y="3549650"/>
            <a:ext cx="2971800" cy="1587"/>
          </a:xfrm>
          <a:prstGeom prst="straightConnector1">
            <a:avLst/>
          </a:prstGeom>
          <a:noFill/>
          <a:ln cap="rnd" cmpd="sng" w="9525">
            <a:solidFill>
              <a:srgbClr val="FFFEF5"/>
            </a:solidFill>
            <a:prstDash val="solid"/>
            <a:miter lim="8000"/>
            <a:headEnd len="med" w="med" type="none"/>
            <a:tailEnd len="med" w="med" type="none"/>
          </a:ln>
        </p:spPr>
      </p:cxnSp>
      <p:cxnSp>
        <p:nvCxnSpPr>
          <p:cNvPr id="36" name="Shape 36"/>
          <p:cNvCxnSpPr/>
          <p:nvPr/>
        </p:nvCxnSpPr>
        <p:spPr>
          <a:xfrm>
            <a:off x="4708525" y="3549650"/>
            <a:ext cx="2971800" cy="1587"/>
          </a:xfrm>
          <a:prstGeom prst="straightConnector1">
            <a:avLst/>
          </a:prstGeom>
          <a:noFill/>
          <a:ln cap="rnd" cmpd="sng" w="9525">
            <a:solidFill>
              <a:srgbClr val="FFFEF5"/>
            </a:solidFill>
            <a:prstDash val="solid"/>
            <a:miter lim="8000"/>
            <a:headEnd len="med" w="med" type="none"/>
            <a:tailEnd len="med" w="med" type="none"/>
          </a:ln>
        </p:spPr>
      </p:cxnSp>
      <p:sp>
        <p:nvSpPr>
          <p:cNvPr id="37" name="Shape 37"/>
          <p:cNvSpPr/>
          <p:nvPr/>
        </p:nvSpPr>
        <p:spPr>
          <a:xfrm>
            <a:off x="4540250" y="3525837"/>
            <a:ext cx="46037" cy="46037"/>
          </a:xfrm>
          <a:prstGeom prst="ellipse">
            <a:avLst/>
          </a:pr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7962" lvl="1" marL="639763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63512" lvl="2" marL="1004888" marR="0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79525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2562" lvl="4" marL="1554163" marR="0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4625" lvl="5" marL="18288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32079" lvl="6" marL="2011679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42875" lvl="7" marL="22860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37795" lvl="8" marL="256032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</a:pPr>
            <a:r>
              <a:t/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7962" lvl="1" marL="639763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63512" lvl="2" marL="1004888" marR="0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79525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2562" lvl="4" marL="1554163" marR="0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4625" lvl="5" marL="18288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32079" lvl="6" marL="2011679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42875" lvl="7" marL="22860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37795" lvl="8" marL="256032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0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</a:pPr>
            <a:r>
              <a:t/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685800" y="4916487"/>
            <a:ext cx="7924800" cy="4762"/>
          </a:xfrm>
          <a:prstGeom prst="straightConnector1">
            <a:avLst/>
          </a:prstGeom>
          <a:noFill/>
          <a:ln cap="rnd" cmpd="sng" w="9525">
            <a:solidFill>
              <a:srgbClr val="E9E9E8"/>
            </a:solidFill>
            <a:prstDash val="solid"/>
            <a:miter lim="8000"/>
            <a:headEnd len="med" w="med" type="none"/>
            <a:tailEnd len="med" w="med" type="none"/>
          </a:ln>
        </p:spPr>
      </p:cxnSp>
      <p:sp>
        <p:nvSpPr>
          <p:cNvPr id="57" name="Shape 57"/>
          <p:cNvSpPr txBox="1"/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7962" lvl="1" marL="639763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63512" lvl="2" marL="1004888" marR="0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79525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2562" lvl="4" marL="1554163" marR="0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4625" lvl="5" marL="18288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32079" lvl="6" marL="2011679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42875" lvl="7" marL="22860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37795" lvl="8" marL="256032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hape 66"/>
          <p:cNvCxnSpPr/>
          <p:nvPr/>
        </p:nvCxnSpPr>
        <p:spPr>
          <a:xfrm>
            <a:off x="563562" y="2179637"/>
            <a:ext cx="3748087" cy="1587"/>
          </a:xfrm>
          <a:prstGeom prst="straightConnector1">
            <a:avLst/>
          </a:prstGeom>
          <a:noFill/>
          <a:ln cap="rnd" cmpd="sng" w="12700">
            <a:solidFill>
              <a:srgbClr val="FFFEF5"/>
            </a:solidFill>
            <a:prstDash val="solid"/>
            <a:miter lim="8000"/>
            <a:headEnd len="med" w="med" type="none"/>
            <a:tailEnd len="med" w="med" type="none"/>
          </a:ln>
        </p:spPr>
      </p:cxnSp>
      <p:cxnSp>
        <p:nvCxnSpPr>
          <p:cNvPr id="67" name="Shape 67"/>
          <p:cNvCxnSpPr/>
          <p:nvPr/>
        </p:nvCxnSpPr>
        <p:spPr>
          <a:xfrm>
            <a:off x="4754562" y="2179637"/>
            <a:ext cx="3749675" cy="1587"/>
          </a:xfrm>
          <a:prstGeom prst="straightConnector1">
            <a:avLst/>
          </a:prstGeom>
          <a:noFill/>
          <a:ln cap="rnd" cmpd="sng" w="12700">
            <a:solidFill>
              <a:srgbClr val="FFFEF5"/>
            </a:solidFill>
            <a:prstDash val="solid"/>
            <a:miter lim="8000"/>
            <a:headEnd len="med" w="med" type="none"/>
            <a:tailEnd len="med" w="med" type="none"/>
          </a:ln>
        </p:spPr>
      </p:cxnSp>
      <p:sp>
        <p:nvSpPr>
          <p:cNvPr id="68" name="Shape 68"/>
          <p:cNvSpPr txBox="1"/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7962" lvl="1" marL="639763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63512" lvl="2" marL="1004888" marR="0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79525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2562" lvl="4" marL="1554163" marR="0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4625" lvl="5" marL="18288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32079" lvl="6" marL="2011679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42875" lvl="7" marL="22860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37795" lvl="8" marL="256032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" type="body"/>
          </p:nvPr>
        </p:nvSpPr>
        <p:spPr>
          <a:xfrm>
            <a:off x="457200" y="1447800"/>
            <a:ext cx="8229600" cy="46783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87325" lvl="0" marL="27305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●"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07962" lvl="1" marL="639763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63512" lvl="2" marL="1004888" marR="0" rtl="0" algn="l">
              <a:spcBef>
                <a:spcPts val="300"/>
              </a:spcBef>
              <a:spcAft>
                <a:spcPts val="0"/>
              </a:spcAft>
              <a:buClr>
                <a:srgbClr val="B37732"/>
              </a:buClr>
              <a:buFont typeface="Arial"/>
              <a:buChar char="●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77800" lvl="3" marL="1279525" marR="0" rtl="0" algn="l">
              <a:spcBef>
                <a:spcPts val="300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82562" lvl="4" marL="1554163" marR="0" rtl="0" algn="l">
              <a:spcBef>
                <a:spcPts val="338"/>
              </a:spcBef>
              <a:spcAft>
                <a:spcPts val="0"/>
              </a:spcAft>
              <a:buClr>
                <a:srgbClr val="D6903D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74625" lvl="5" marL="18288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32079" lvl="6" marL="2011679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42875" lvl="7" marL="228600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37795" lvl="8" marL="2560320" marR="0" rtl="0" algn="l">
              <a:spcBef>
                <a:spcPts val="340"/>
              </a:spcBef>
              <a:buClr>
                <a:srgbClr val="D6903E"/>
              </a:buClr>
              <a:buFont typeface="Arial"/>
              <a:buChar char="●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Shape 81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defRPr b="0" i="0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</a:pPr>
            <a:r>
              <a:t/>
            </a:r>
            <a:endParaRPr b="0" i="0" sz="2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spcBef>
                <a:spcPts val="0"/>
              </a:spcBef>
            </a:pPr>
            <a:r>
              <a:t/>
            </a:r>
            <a:endParaRPr/>
          </a:p>
          <a:p>
            <a:pPr lvl="2">
              <a:spcBef>
                <a:spcPts val="0"/>
              </a:spcBef>
            </a:pPr>
            <a:r>
              <a:t/>
            </a:r>
            <a:endParaRPr/>
          </a:p>
          <a:p>
            <a:pPr lvl="3">
              <a:spcBef>
                <a:spcPts val="0"/>
              </a:spcBef>
            </a:pPr>
            <a:r>
              <a:t/>
            </a:r>
            <a:endParaRPr/>
          </a:p>
          <a:p>
            <a:pPr lvl="4">
              <a:spcBef>
                <a:spcPts val="0"/>
              </a:spcBef>
            </a:pPr>
            <a:r>
              <a:t/>
            </a:r>
            <a:endParaRPr/>
          </a:p>
          <a:p>
            <a:pPr lvl="5">
              <a:spcBef>
                <a:spcPts val="0"/>
              </a:spcBef>
            </a:pPr>
            <a:r>
              <a:t/>
            </a:r>
            <a:endParaRPr/>
          </a:p>
          <a:p>
            <a:pPr lvl="6">
              <a:spcBef>
                <a:spcPts val="0"/>
              </a:spcBef>
            </a:pPr>
            <a:r>
              <a:t/>
            </a:r>
            <a:endParaRPr/>
          </a:p>
          <a:p>
            <a:pPr lvl="7">
              <a:spcBef>
                <a:spcPts val="0"/>
              </a:spcBef>
            </a:pPr>
            <a:r>
              <a:t/>
            </a:r>
            <a:endParaRPr/>
          </a:p>
          <a:p>
            <a:pPr lvl="8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21.jpg"/><Relationship Id="rId5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4.jpg"/><Relationship Id="rId4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7.png"/><Relationship Id="rId4" Type="http://schemas.openxmlformats.org/officeDocument/2006/relationships/image" Target="../media/image6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6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://en.wikipedia.org/wiki/Low_cost" TargetMode="External"/><Relationship Id="rId4" Type="http://schemas.openxmlformats.org/officeDocument/2006/relationships/image" Target="../media/image97.png"/><Relationship Id="rId5" Type="http://schemas.openxmlformats.org/officeDocument/2006/relationships/image" Target="../media/image7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png"/><Relationship Id="rId4" Type="http://schemas.openxmlformats.org/officeDocument/2006/relationships/image" Target="../media/image77.png"/><Relationship Id="rId10" Type="http://schemas.openxmlformats.org/officeDocument/2006/relationships/image" Target="../media/image88.png"/><Relationship Id="rId9" Type="http://schemas.openxmlformats.org/officeDocument/2006/relationships/image" Target="../media/image84.png"/><Relationship Id="rId5" Type="http://schemas.openxmlformats.org/officeDocument/2006/relationships/image" Target="../media/image83.png"/><Relationship Id="rId6" Type="http://schemas.openxmlformats.org/officeDocument/2006/relationships/image" Target="../media/image78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6.png"/><Relationship Id="rId4" Type="http://schemas.openxmlformats.org/officeDocument/2006/relationships/image" Target="../media/image85.png"/><Relationship Id="rId5" Type="http://schemas.openxmlformats.org/officeDocument/2006/relationships/image" Target="../media/image90.png"/><Relationship Id="rId6" Type="http://schemas.openxmlformats.org/officeDocument/2006/relationships/image" Target="../media/image9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9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5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4.jpg"/><Relationship Id="rId4" Type="http://schemas.openxmlformats.org/officeDocument/2006/relationships/image" Target="../media/image9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idx="1" type="subTitle"/>
          </p:nvPr>
        </p:nvSpPr>
        <p:spPr>
          <a:xfrm>
            <a:off x="457200" y="4878387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Arial"/>
              <a:buNone/>
            </a:pPr>
            <a:r>
              <a:rPr b="0" i="0" lang="hu-HU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Márkus László</a:t>
            </a:r>
          </a:p>
        </p:txBody>
      </p:sp>
      <p:sp>
        <p:nvSpPr>
          <p:cNvPr id="92" name="Shape 92"/>
          <p:cNvSpPr txBox="1"/>
          <p:nvPr>
            <p:ph type="ctrTitle"/>
          </p:nvPr>
        </p:nvSpPr>
        <p:spPr>
          <a:xfrm>
            <a:off x="457200" y="764704"/>
            <a:ext cx="8305800" cy="9361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Ingatlanbérlet és értékbecslés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/>
        </p:nvSpPr>
        <p:spPr>
          <a:xfrm>
            <a:off x="1763712" y="2781300"/>
            <a:ext cx="5688012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 ősz, valahol Európában?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2771775" y="1989137"/>
            <a:ext cx="316865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Alfa és Omega</a:t>
            </a:r>
          </a:p>
        </p:txBody>
      </p:sp>
      <p:sp>
        <p:nvSpPr>
          <p:cNvPr id="98" name="Shape 9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Ingatlanpiaci ciklusok…2/3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611187" y="1628775"/>
            <a:ext cx="80645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Fogyasztási cikkek- nem ciklikus termékek;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Fogyasztási cikkek – tartós cikkek vagy nem ciklikus termékek;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Egészségügy- gondozás;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Finanszírozás, hitelek – kamatok - banki terhek;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Technológiai beruházások;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Hagyományos  ipar;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Tőke és hasonló pénzügyi javak;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Szállítás-logisztika;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Energiaipar;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Közműszolgáltatók;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Nemesfémek piaca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12" name="Shape 212"/>
          <p:cNvSpPr txBox="1"/>
          <p:nvPr>
            <p:ph type="title"/>
          </p:nvPr>
        </p:nvSpPr>
        <p:spPr>
          <a:xfrm>
            <a:off x="457200" y="152400"/>
            <a:ext cx="8229600" cy="756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Ingatlanpiaci ciklusok…3/3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082675"/>
            <a:ext cx="6553200" cy="51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22" name="Shape 222"/>
          <p:cNvSpPr txBox="1"/>
          <p:nvPr>
            <p:ph type="title"/>
          </p:nvPr>
        </p:nvSpPr>
        <p:spPr>
          <a:xfrm>
            <a:off x="457200" y="152400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USA 1990-2015, családi lakóházak árai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773237"/>
            <a:ext cx="7823200" cy="471328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/>
          <p:nvPr/>
        </p:nvSpPr>
        <p:spPr>
          <a:xfrm>
            <a:off x="5651500" y="981075"/>
            <a:ext cx="2305050" cy="533400"/>
          </a:xfrm>
          <a:prstGeom prst="wedgeRectCallout">
            <a:avLst>
              <a:gd fmla="val 1502" name="adj1"/>
              <a:gd fmla="val 57259" name="adj2"/>
            </a:avLst>
          </a:prstGeom>
          <a:solidFill>
            <a:srgbClr val="FF0000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CSÚCSPONT</a:t>
            </a:r>
          </a:p>
        </p:txBody>
      </p:sp>
      <p:sp>
        <p:nvSpPr>
          <p:cNvPr id="225" name="Shape 225"/>
          <p:cNvSpPr/>
          <p:nvPr/>
        </p:nvSpPr>
        <p:spPr>
          <a:xfrm>
            <a:off x="1476375" y="4941887"/>
            <a:ext cx="2951162" cy="533400"/>
          </a:xfrm>
          <a:prstGeom prst="wedgeRectCallout">
            <a:avLst>
              <a:gd fmla="val 23310" name="adj1"/>
              <a:gd fmla="val -48719" name="adj2"/>
            </a:avLst>
          </a:prstGeom>
          <a:solidFill>
            <a:srgbClr val="FF0000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HOSSZÚTÁVÚ TREND</a:t>
            </a:r>
          </a:p>
        </p:txBody>
      </p:sp>
      <p:sp>
        <p:nvSpPr>
          <p:cNvPr id="226" name="Shape 226"/>
          <p:cNvSpPr/>
          <p:nvPr/>
        </p:nvSpPr>
        <p:spPr>
          <a:xfrm>
            <a:off x="1042987" y="2924175"/>
            <a:ext cx="2305050" cy="504825"/>
          </a:xfrm>
          <a:prstGeom prst="wedgeRectCallout">
            <a:avLst>
              <a:gd fmla="val 732" name="adj1"/>
              <a:gd fmla="val 58214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Könnyű értékelni</a:t>
            </a:r>
          </a:p>
        </p:txBody>
      </p:sp>
      <p:sp>
        <p:nvSpPr>
          <p:cNvPr id="227" name="Shape 227"/>
          <p:cNvSpPr/>
          <p:nvPr/>
        </p:nvSpPr>
        <p:spPr>
          <a:xfrm>
            <a:off x="2843212" y="1700212"/>
            <a:ext cx="2305050" cy="504825"/>
          </a:xfrm>
          <a:prstGeom prst="wedgeRectCallout">
            <a:avLst>
              <a:gd fmla="val 11077" name="adj1"/>
              <a:gd fmla="val 89967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Könnyű értékelni</a:t>
            </a:r>
          </a:p>
        </p:txBody>
      </p:sp>
      <p:sp>
        <p:nvSpPr>
          <p:cNvPr id="228" name="Shape 228"/>
          <p:cNvSpPr/>
          <p:nvPr/>
        </p:nvSpPr>
        <p:spPr>
          <a:xfrm>
            <a:off x="4787900" y="4941887"/>
            <a:ext cx="2305050" cy="503237"/>
          </a:xfrm>
          <a:prstGeom prst="wedgeRectCallout">
            <a:avLst>
              <a:gd fmla="val 19057" name="adj1"/>
              <a:gd fmla="val -58663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Könnyű értékelni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6156325" y="2997200"/>
            <a:ext cx="215900" cy="215900"/>
          </a:xfrm>
          <a:prstGeom prst="rect">
            <a:avLst/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6308725" y="3149600"/>
            <a:ext cx="215900" cy="215900"/>
          </a:xfrm>
          <a:prstGeom prst="rect">
            <a:avLst/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6461125" y="3302000"/>
            <a:ext cx="215900" cy="215900"/>
          </a:xfrm>
          <a:prstGeom prst="rect">
            <a:avLst/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/>
        </p:nvSpPr>
        <p:spPr>
          <a:xfrm>
            <a:off x="6613525" y="3454400"/>
            <a:ext cx="215900" cy="215900"/>
          </a:xfrm>
          <a:prstGeom prst="rect">
            <a:avLst/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6804025" y="3429000"/>
            <a:ext cx="215900" cy="215900"/>
          </a:xfrm>
          <a:prstGeom prst="rect">
            <a:avLst/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42" name="Shape 242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Jelzáloghitelek aránya… (USA)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412875"/>
            <a:ext cx="6480175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52" name="Shape 252"/>
          <p:cNvSpPr txBox="1"/>
          <p:nvPr>
            <p:ph type="title"/>
          </p:nvPr>
        </p:nvSpPr>
        <p:spPr>
          <a:xfrm>
            <a:off x="457200" y="152400"/>
            <a:ext cx="8229600" cy="684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Ausztráliában sincs minden rendben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989137"/>
            <a:ext cx="6043612" cy="449103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62" name="Shape 262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Singapur, lakásingatlanok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628775"/>
            <a:ext cx="7110412" cy="387191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72" name="Shape 272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Értékváltozás az időben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484312"/>
            <a:ext cx="7561262" cy="51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4140200" y="1484312"/>
            <a:ext cx="4032250" cy="1368425"/>
          </a:xfrm>
          <a:prstGeom prst="rect">
            <a:avLst/>
          </a:prstGeom>
          <a:solidFill>
            <a:schemeClr val="lt1"/>
          </a:solidFill>
          <a:ln cap="rnd" cmpd="sng" w="38100">
            <a:solidFill>
              <a:schemeClr val="lt1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 txBox="1"/>
          <p:nvPr/>
        </p:nvSpPr>
        <p:spPr>
          <a:xfrm>
            <a:off x="3132137" y="1557337"/>
            <a:ext cx="2160587" cy="3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ár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4859337" y="3173412"/>
            <a:ext cx="2881312" cy="400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Potenciális földbérlet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3851275" y="6156325"/>
            <a:ext cx="2665412" cy="3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Idő az építéstől kezdve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7019925" y="4508500"/>
            <a:ext cx="1152525" cy="64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Bérleti díj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hiány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1835150" y="2792412"/>
            <a:ext cx="1081087" cy="708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Ház értéke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1403350" y="5168900"/>
            <a:ext cx="1584325" cy="708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tőkésített földbérlet</a:t>
            </a:r>
          </a:p>
        </p:txBody>
      </p:sp>
      <p:sp>
        <p:nvSpPr>
          <p:cNvPr id="281" name="Shape 281"/>
          <p:cNvSpPr txBox="1"/>
          <p:nvPr/>
        </p:nvSpPr>
        <p:spPr>
          <a:xfrm rot="-5400000">
            <a:off x="190500" y="2184400"/>
            <a:ext cx="1481137" cy="369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Pénz</a:t>
            </a:r>
          </a:p>
        </p:txBody>
      </p:sp>
      <p:sp>
        <p:nvSpPr>
          <p:cNvPr id="282" name="Shape 282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2124075" y="6237287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292" name="Shape 292"/>
          <p:cNvSpPr txBox="1"/>
          <p:nvPr>
            <p:ph type="title"/>
          </p:nvPr>
        </p:nvSpPr>
        <p:spPr>
          <a:xfrm>
            <a:off x="457200" y="152400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Alapképlet 3 alakban…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87" y="1412875"/>
            <a:ext cx="3765550" cy="36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800" y="1479550"/>
            <a:ext cx="3827462" cy="37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/>
          <p:nvPr/>
        </p:nvSpPr>
        <p:spPr>
          <a:xfrm>
            <a:off x="5867400" y="3573462"/>
            <a:ext cx="865187" cy="7921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 txBox="1"/>
          <p:nvPr/>
        </p:nvSpPr>
        <p:spPr>
          <a:xfrm>
            <a:off x="7308850" y="3644900"/>
            <a:ext cx="863600" cy="7921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 txBox="1"/>
          <p:nvPr/>
        </p:nvSpPr>
        <p:spPr>
          <a:xfrm rot="-2040000">
            <a:off x="2525712" y="3763962"/>
            <a:ext cx="423862" cy="7921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 txBox="1"/>
          <p:nvPr/>
        </p:nvSpPr>
        <p:spPr>
          <a:xfrm>
            <a:off x="6443662" y="2420937"/>
            <a:ext cx="1223962" cy="5032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5364162" y="2349500"/>
            <a:ext cx="2879725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Éves tiszta bevétel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adó előtt=</a:t>
            </a: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NOI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5508625" y="3716337"/>
            <a:ext cx="1295400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Ráta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6875462" y="3708400"/>
            <a:ext cx="12969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Érték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79387" y="5630862"/>
            <a:ext cx="2736850" cy="461962"/>
          </a:xfrm>
          <a:prstGeom prst="rect">
            <a:avLst/>
          </a:prstGeom>
          <a:solidFill>
            <a:srgbClr val="CCD8E7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NOI=Ráta* Éték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3059112" y="5589587"/>
            <a:ext cx="2736850" cy="461962"/>
          </a:xfrm>
          <a:prstGeom prst="rect">
            <a:avLst/>
          </a:prstGeom>
          <a:solidFill>
            <a:srgbClr val="CCD8E7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Ráta=NOI/Éték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6084887" y="5589587"/>
            <a:ext cx="2808287" cy="461962"/>
          </a:xfrm>
          <a:prstGeom prst="rect">
            <a:avLst/>
          </a:prstGeom>
          <a:solidFill>
            <a:srgbClr val="CCD8E7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Érték=NOI/Ráta</a:t>
            </a:r>
          </a:p>
        </p:txBody>
      </p:sp>
      <p:sp>
        <p:nvSpPr>
          <p:cNvPr id="305" name="Shape 305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13" name="Shape 313"/>
          <p:cNvSpPr txBox="1"/>
          <p:nvPr>
            <p:ph type="title"/>
          </p:nvPr>
        </p:nvSpPr>
        <p:spPr>
          <a:xfrm>
            <a:off x="457200" y="152400"/>
            <a:ext cx="8229600" cy="9003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Minden a GDP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052512"/>
            <a:ext cx="6985000" cy="47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/>
          <p:nvPr/>
        </p:nvSpPr>
        <p:spPr>
          <a:xfrm>
            <a:off x="683568" y="6021288"/>
            <a:ext cx="4824536" cy="576064"/>
          </a:xfrm>
          <a:prstGeom prst="wedgeRectCallout">
            <a:avLst>
              <a:gd fmla="val 44001" name="adj1"/>
              <a:gd fmla="val -477642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Növekvő  GDP, növekvő ingatlanérték</a:t>
            </a:r>
          </a:p>
        </p:txBody>
      </p:sp>
      <p:sp>
        <p:nvSpPr>
          <p:cNvPr id="316" name="Shape 31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24" name="Shape 324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Ha csökken a GDP csökken a nemzeti vagyon és csökken az egyéni/társasági vagyon is…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1628775"/>
            <a:ext cx="7993062" cy="49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6" name="Shape 106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Témakörök…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323850" y="1628775"/>
            <a:ext cx="8496300" cy="4462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Alapképlet 3 alakban; az egyik „Érték=NOI/Ráta”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Bevételek/bérletek alapesetei;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59375"/>
              <a:buFont typeface="Arial"/>
              <a:buChar char="●"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Magyarország</a:t>
            </a: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valahol a világban;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Sétálóutcák- 50 tételes elemző módszer;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Benzinkútak-benzinkút;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Autószalonok;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Bevásárlóközpontok/MULTIK/ FMCG;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STIGMA hatás;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Pozitív példa is akad….</a:t>
            </a:r>
          </a:p>
        </p:txBody>
      </p:sp>
      <p:sp>
        <p:nvSpPr>
          <p:cNvPr id="108" name="Shape 10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32" name="Shape 332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34" name="Shape 334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ÉPÍTŐIPAR VOLUMENINDEXE</a:t>
            </a:r>
          </a:p>
        </p:txBody>
      </p:sp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635125"/>
            <a:ext cx="7416800" cy="48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450" y="1908175"/>
            <a:ext cx="109061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45" name="Shape 345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magyar valuta pontosan mér?</a:t>
            </a:r>
          </a:p>
        </p:txBody>
      </p:sp>
      <p:pic>
        <p:nvPicPr>
          <p:cNvPr id="346" name="Shape 3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50" y="1628775"/>
            <a:ext cx="3195637" cy="423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28775"/>
            <a:ext cx="3195637" cy="423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962" y="2341562"/>
            <a:ext cx="109696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362" y="2493962"/>
            <a:ext cx="109696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1762" y="2560637"/>
            <a:ext cx="10922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225" y="2487612"/>
            <a:ext cx="109061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2125" y="1981200"/>
            <a:ext cx="109696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0337" y="1981200"/>
            <a:ext cx="109061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225" y="1841500"/>
            <a:ext cx="109061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062" y="1908175"/>
            <a:ext cx="109061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700" y="1981200"/>
            <a:ext cx="10922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1262" y="2200275"/>
            <a:ext cx="1096962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562" y="1841500"/>
            <a:ext cx="1090612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" name="Shape 36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67" name="Shape 36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Többféle értékfogalom létezik…</a:t>
            </a:r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471612"/>
            <a:ext cx="6983412" cy="508793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Direkt tőkésítés alapképlete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78" name="Shape 378"/>
          <p:cNvGrpSpPr/>
          <p:nvPr/>
        </p:nvGrpSpPr>
        <p:grpSpPr>
          <a:xfrm>
            <a:off x="1313362" y="1744720"/>
            <a:ext cx="6472076" cy="1416642"/>
            <a:chOff x="60700" y="210075"/>
            <a:chExt cx="3120075" cy="2566750"/>
          </a:xfrm>
        </p:grpSpPr>
        <p:sp>
          <p:nvSpPr>
            <p:cNvPr id="379" name="Shape 379"/>
            <p:cNvSpPr/>
            <p:nvPr/>
          </p:nvSpPr>
          <p:spPr>
            <a:xfrm>
              <a:off x="905725" y="1636350"/>
              <a:ext cx="2035325" cy="25"/>
            </a:xfrm>
            <a:custGeom>
              <a:pathLst>
                <a:path extrusionOk="0" fill="none" h="1" w="81413">
                  <a:moveTo>
                    <a:pt x="1" y="1"/>
                  </a:moveTo>
                  <a:lnTo>
                    <a:pt x="81412" y="1"/>
                  </a:lnTo>
                </a:path>
              </a:pathLst>
            </a:custGeom>
            <a:noFill/>
            <a:ln cap="rnd" cmpd="sng" w="12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1307425" y="1749850"/>
              <a:ext cx="1438950" cy="1026975"/>
            </a:xfrm>
            <a:custGeom>
              <a:pathLst>
                <a:path extrusionOk="0" h="41079" w="57558">
                  <a:moveTo>
                    <a:pt x="31941" y="0"/>
                  </a:moveTo>
                  <a:lnTo>
                    <a:pt x="30478" y="5625"/>
                  </a:lnTo>
                  <a:lnTo>
                    <a:pt x="31374" y="5625"/>
                  </a:lnTo>
                  <a:lnTo>
                    <a:pt x="33115" y="0"/>
                  </a:lnTo>
                  <a:close/>
                  <a:moveTo>
                    <a:pt x="8818" y="7308"/>
                  </a:moveTo>
                  <a:lnTo>
                    <a:pt x="8563" y="12272"/>
                  </a:lnTo>
                  <a:lnTo>
                    <a:pt x="9606" y="12272"/>
                  </a:lnTo>
                  <a:lnTo>
                    <a:pt x="9862" y="7308"/>
                  </a:lnTo>
                  <a:close/>
                  <a:moveTo>
                    <a:pt x="25545" y="7308"/>
                  </a:moveTo>
                  <a:lnTo>
                    <a:pt x="25290" y="12272"/>
                  </a:lnTo>
                  <a:lnTo>
                    <a:pt x="26333" y="12272"/>
                  </a:lnTo>
                  <a:lnTo>
                    <a:pt x="26589" y="7308"/>
                  </a:lnTo>
                  <a:close/>
                  <a:moveTo>
                    <a:pt x="48871" y="5561"/>
                  </a:moveTo>
                  <a:lnTo>
                    <a:pt x="46864" y="13572"/>
                  </a:lnTo>
                  <a:lnTo>
                    <a:pt x="47737" y="13572"/>
                  </a:lnTo>
                  <a:lnTo>
                    <a:pt x="50000" y="5561"/>
                  </a:lnTo>
                  <a:close/>
                  <a:moveTo>
                    <a:pt x="4112" y="12187"/>
                  </a:moveTo>
                  <a:cubicBezTo>
                    <a:pt x="4539" y="12187"/>
                    <a:pt x="4871" y="12599"/>
                    <a:pt x="5107" y="13423"/>
                  </a:cubicBezTo>
                  <a:cubicBezTo>
                    <a:pt x="5343" y="14247"/>
                    <a:pt x="5461" y="15404"/>
                    <a:pt x="5461" y="16896"/>
                  </a:cubicBezTo>
                  <a:cubicBezTo>
                    <a:pt x="5461" y="19225"/>
                    <a:pt x="5287" y="21015"/>
                    <a:pt x="4940" y="22265"/>
                  </a:cubicBezTo>
                  <a:cubicBezTo>
                    <a:pt x="4592" y="23515"/>
                    <a:pt x="4093" y="24140"/>
                    <a:pt x="3443" y="24140"/>
                  </a:cubicBezTo>
                  <a:lnTo>
                    <a:pt x="2002" y="24140"/>
                  </a:lnTo>
                  <a:lnTo>
                    <a:pt x="2615" y="12187"/>
                  </a:lnTo>
                  <a:close/>
                  <a:moveTo>
                    <a:pt x="47420" y="19346"/>
                  </a:moveTo>
                  <a:cubicBezTo>
                    <a:pt x="47885" y="19346"/>
                    <a:pt x="48252" y="19850"/>
                    <a:pt x="48523" y="20859"/>
                  </a:cubicBezTo>
                  <a:cubicBezTo>
                    <a:pt x="48793" y="21867"/>
                    <a:pt x="48928" y="23238"/>
                    <a:pt x="48928" y="24971"/>
                  </a:cubicBezTo>
                  <a:cubicBezTo>
                    <a:pt x="48928" y="25212"/>
                    <a:pt x="48925" y="25454"/>
                    <a:pt x="48920" y="25695"/>
                  </a:cubicBezTo>
                  <a:cubicBezTo>
                    <a:pt x="48914" y="25937"/>
                    <a:pt x="48905" y="26171"/>
                    <a:pt x="48894" y="26398"/>
                  </a:cubicBezTo>
                  <a:lnTo>
                    <a:pt x="45146" y="26420"/>
                  </a:lnTo>
                  <a:cubicBezTo>
                    <a:pt x="45350" y="24161"/>
                    <a:pt x="45651" y="22418"/>
                    <a:pt x="46048" y="21189"/>
                  </a:cubicBezTo>
                  <a:cubicBezTo>
                    <a:pt x="46445" y="19960"/>
                    <a:pt x="46902" y="19346"/>
                    <a:pt x="47420" y="19346"/>
                  </a:cubicBezTo>
                  <a:close/>
                  <a:moveTo>
                    <a:pt x="15027" y="28465"/>
                  </a:moveTo>
                  <a:lnTo>
                    <a:pt x="14981" y="29339"/>
                  </a:lnTo>
                  <a:cubicBezTo>
                    <a:pt x="14845" y="31895"/>
                    <a:pt x="14566" y="33937"/>
                    <a:pt x="14142" y="35464"/>
                  </a:cubicBezTo>
                  <a:cubicBezTo>
                    <a:pt x="13719" y="36991"/>
                    <a:pt x="13224" y="37755"/>
                    <a:pt x="12657" y="37755"/>
                  </a:cubicBezTo>
                  <a:cubicBezTo>
                    <a:pt x="12286" y="37755"/>
                    <a:pt x="11996" y="37400"/>
                    <a:pt x="11786" y="36689"/>
                  </a:cubicBezTo>
                  <a:cubicBezTo>
                    <a:pt x="11576" y="35979"/>
                    <a:pt x="11472" y="34999"/>
                    <a:pt x="11472" y="33749"/>
                  </a:cubicBezTo>
                  <a:cubicBezTo>
                    <a:pt x="11472" y="31945"/>
                    <a:pt x="11677" y="30613"/>
                    <a:pt x="12087" y="29754"/>
                  </a:cubicBezTo>
                  <a:cubicBezTo>
                    <a:pt x="12497" y="28895"/>
                    <a:pt x="13129" y="28465"/>
                    <a:pt x="13984" y="28465"/>
                  </a:cubicBezTo>
                  <a:close/>
                  <a:moveTo>
                    <a:pt x="1651" y="8650"/>
                  </a:moveTo>
                  <a:lnTo>
                    <a:pt x="1" y="40461"/>
                  </a:lnTo>
                  <a:lnTo>
                    <a:pt x="1152" y="40461"/>
                  </a:lnTo>
                  <a:lnTo>
                    <a:pt x="1815" y="27677"/>
                  </a:lnTo>
                  <a:lnTo>
                    <a:pt x="3256" y="27677"/>
                  </a:lnTo>
                  <a:cubicBezTo>
                    <a:pt x="4337" y="27677"/>
                    <a:pt x="5176" y="26704"/>
                    <a:pt x="5773" y="24758"/>
                  </a:cubicBezTo>
                  <a:cubicBezTo>
                    <a:pt x="6370" y="22812"/>
                    <a:pt x="6669" y="20092"/>
                    <a:pt x="6669" y="16597"/>
                  </a:cubicBezTo>
                  <a:cubicBezTo>
                    <a:pt x="6669" y="13998"/>
                    <a:pt x="6467" y="12024"/>
                    <a:pt x="6062" y="10674"/>
                  </a:cubicBezTo>
                  <a:cubicBezTo>
                    <a:pt x="5658" y="9325"/>
                    <a:pt x="5070" y="8650"/>
                    <a:pt x="4299" y="8650"/>
                  </a:cubicBezTo>
                  <a:close/>
                  <a:moveTo>
                    <a:pt x="8342" y="16597"/>
                  </a:moveTo>
                  <a:lnTo>
                    <a:pt x="7100" y="40461"/>
                  </a:lnTo>
                  <a:lnTo>
                    <a:pt x="8143" y="40461"/>
                  </a:lnTo>
                  <a:lnTo>
                    <a:pt x="9385" y="16597"/>
                  </a:lnTo>
                  <a:close/>
                  <a:moveTo>
                    <a:pt x="25069" y="16597"/>
                  </a:moveTo>
                  <a:lnTo>
                    <a:pt x="23827" y="40461"/>
                  </a:lnTo>
                  <a:lnTo>
                    <a:pt x="24870" y="40461"/>
                  </a:lnTo>
                  <a:lnTo>
                    <a:pt x="26112" y="16597"/>
                  </a:lnTo>
                  <a:close/>
                  <a:moveTo>
                    <a:pt x="28607" y="8650"/>
                  </a:moveTo>
                  <a:lnTo>
                    <a:pt x="26957" y="40461"/>
                  </a:lnTo>
                  <a:lnTo>
                    <a:pt x="32417" y="40461"/>
                  </a:lnTo>
                  <a:lnTo>
                    <a:pt x="32604" y="36838"/>
                  </a:lnTo>
                  <a:lnTo>
                    <a:pt x="28295" y="36838"/>
                  </a:lnTo>
                  <a:lnTo>
                    <a:pt x="28885" y="25312"/>
                  </a:lnTo>
                  <a:lnTo>
                    <a:pt x="32928" y="25312"/>
                  </a:lnTo>
                  <a:lnTo>
                    <a:pt x="33115" y="21690"/>
                  </a:lnTo>
                  <a:lnTo>
                    <a:pt x="29072" y="21690"/>
                  </a:lnTo>
                  <a:lnTo>
                    <a:pt x="29559" y="12272"/>
                  </a:lnTo>
                  <a:lnTo>
                    <a:pt x="33772" y="12272"/>
                  </a:lnTo>
                  <a:lnTo>
                    <a:pt x="33960" y="8650"/>
                  </a:lnTo>
                  <a:close/>
                  <a:moveTo>
                    <a:pt x="38694" y="16022"/>
                  </a:moveTo>
                  <a:cubicBezTo>
                    <a:pt x="38259" y="16022"/>
                    <a:pt x="37850" y="16392"/>
                    <a:pt x="37466" y="17130"/>
                  </a:cubicBezTo>
                  <a:cubicBezTo>
                    <a:pt x="37083" y="17869"/>
                    <a:pt x="36753" y="18927"/>
                    <a:pt x="36477" y="20305"/>
                  </a:cubicBezTo>
                  <a:lnTo>
                    <a:pt x="36675" y="16597"/>
                  </a:lnTo>
                  <a:lnTo>
                    <a:pt x="35632" y="16597"/>
                  </a:lnTo>
                  <a:lnTo>
                    <a:pt x="34390" y="40461"/>
                  </a:lnTo>
                  <a:lnTo>
                    <a:pt x="35433" y="40461"/>
                  </a:lnTo>
                  <a:lnTo>
                    <a:pt x="36074" y="28295"/>
                  </a:lnTo>
                  <a:cubicBezTo>
                    <a:pt x="36210" y="25638"/>
                    <a:pt x="36486" y="23518"/>
                    <a:pt x="36902" y="21935"/>
                  </a:cubicBezTo>
                  <a:cubicBezTo>
                    <a:pt x="37318" y="20351"/>
                    <a:pt x="37804" y="19559"/>
                    <a:pt x="38359" y="19559"/>
                  </a:cubicBezTo>
                  <a:cubicBezTo>
                    <a:pt x="38514" y="19559"/>
                    <a:pt x="38660" y="19616"/>
                    <a:pt x="38796" y="19730"/>
                  </a:cubicBezTo>
                  <a:cubicBezTo>
                    <a:pt x="38932" y="19843"/>
                    <a:pt x="39053" y="20006"/>
                    <a:pt x="39159" y="20220"/>
                  </a:cubicBezTo>
                  <a:lnTo>
                    <a:pt x="39357" y="16342"/>
                  </a:lnTo>
                  <a:cubicBezTo>
                    <a:pt x="39248" y="16228"/>
                    <a:pt x="39138" y="16146"/>
                    <a:pt x="39028" y="16097"/>
                  </a:cubicBezTo>
                  <a:cubicBezTo>
                    <a:pt x="38919" y="16047"/>
                    <a:pt x="38807" y="16022"/>
                    <a:pt x="38694" y="16022"/>
                  </a:cubicBezTo>
                  <a:close/>
                  <a:moveTo>
                    <a:pt x="40882" y="9822"/>
                  </a:moveTo>
                  <a:lnTo>
                    <a:pt x="40531" y="16597"/>
                  </a:lnTo>
                  <a:lnTo>
                    <a:pt x="39663" y="16597"/>
                  </a:lnTo>
                  <a:lnTo>
                    <a:pt x="39499" y="19644"/>
                  </a:lnTo>
                  <a:lnTo>
                    <a:pt x="40383" y="19644"/>
                  </a:lnTo>
                  <a:lnTo>
                    <a:pt x="39708" y="32599"/>
                  </a:lnTo>
                  <a:cubicBezTo>
                    <a:pt x="39686" y="33067"/>
                    <a:pt x="39669" y="33497"/>
                    <a:pt x="39657" y="33888"/>
                  </a:cubicBezTo>
                  <a:cubicBezTo>
                    <a:pt x="39646" y="34278"/>
                    <a:pt x="39640" y="34637"/>
                    <a:pt x="39640" y="34964"/>
                  </a:cubicBezTo>
                  <a:cubicBezTo>
                    <a:pt x="39640" y="36810"/>
                    <a:pt x="39793" y="38188"/>
                    <a:pt x="40097" y="39097"/>
                  </a:cubicBezTo>
                  <a:cubicBezTo>
                    <a:pt x="40401" y="40006"/>
                    <a:pt x="40863" y="40461"/>
                    <a:pt x="41483" y="40461"/>
                  </a:cubicBezTo>
                  <a:lnTo>
                    <a:pt x="42481" y="40461"/>
                  </a:lnTo>
                  <a:lnTo>
                    <a:pt x="42657" y="37179"/>
                  </a:lnTo>
                  <a:lnTo>
                    <a:pt x="41602" y="37179"/>
                  </a:lnTo>
                  <a:cubicBezTo>
                    <a:pt x="41281" y="37179"/>
                    <a:pt x="41048" y="36973"/>
                    <a:pt x="40902" y="36561"/>
                  </a:cubicBezTo>
                  <a:cubicBezTo>
                    <a:pt x="40757" y="36150"/>
                    <a:pt x="40684" y="35489"/>
                    <a:pt x="40684" y="34580"/>
                  </a:cubicBezTo>
                  <a:cubicBezTo>
                    <a:pt x="40684" y="34395"/>
                    <a:pt x="40689" y="34140"/>
                    <a:pt x="40701" y="33813"/>
                  </a:cubicBezTo>
                  <a:cubicBezTo>
                    <a:pt x="40712" y="33486"/>
                    <a:pt x="40729" y="33081"/>
                    <a:pt x="40752" y="32599"/>
                  </a:cubicBezTo>
                  <a:lnTo>
                    <a:pt x="41427" y="19644"/>
                  </a:lnTo>
                  <a:lnTo>
                    <a:pt x="43508" y="19644"/>
                  </a:lnTo>
                  <a:lnTo>
                    <a:pt x="43666" y="16597"/>
                  </a:lnTo>
                  <a:lnTo>
                    <a:pt x="41580" y="16597"/>
                  </a:lnTo>
                  <a:lnTo>
                    <a:pt x="41926" y="9822"/>
                  </a:lnTo>
                  <a:close/>
                  <a:moveTo>
                    <a:pt x="52579" y="7308"/>
                  </a:moveTo>
                  <a:lnTo>
                    <a:pt x="50861" y="40461"/>
                  </a:lnTo>
                  <a:lnTo>
                    <a:pt x="51904" y="40461"/>
                  </a:lnTo>
                  <a:lnTo>
                    <a:pt x="52506" y="28806"/>
                  </a:lnTo>
                  <a:lnTo>
                    <a:pt x="55216" y="40461"/>
                  </a:lnTo>
                  <a:lnTo>
                    <a:pt x="56480" y="40461"/>
                  </a:lnTo>
                  <a:lnTo>
                    <a:pt x="53566" y="28018"/>
                  </a:lnTo>
                  <a:lnTo>
                    <a:pt x="57558" y="16597"/>
                  </a:lnTo>
                  <a:lnTo>
                    <a:pt x="56203" y="16597"/>
                  </a:lnTo>
                  <a:lnTo>
                    <a:pt x="52625" y="26633"/>
                  </a:lnTo>
                  <a:lnTo>
                    <a:pt x="53623" y="7308"/>
                  </a:lnTo>
                  <a:close/>
                  <a:moveTo>
                    <a:pt x="13972" y="16022"/>
                  </a:moveTo>
                  <a:cubicBezTo>
                    <a:pt x="13621" y="16022"/>
                    <a:pt x="13257" y="16161"/>
                    <a:pt x="12881" y="16438"/>
                  </a:cubicBezTo>
                  <a:cubicBezTo>
                    <a:pt x="12504" y="16715"/>
                    <a:pt x="12120" y="17130"/>
                    <a:pt x="11727" y="17684"/>
                  </a:cubicBezTo>
                  <a:lnTo>
                    <a:pt x="11545" y="21306"/>
                  </a:lnTo>
                  <a:cubicBezTo>
                    <a:pt x="11923" y="20653"/>
                    <a:pt x="12291" y="20163"/>
                    <a:pt x="12648" y="19836"/>
                  </a:cubicBezTo>
                  <a:cubicBezTo>
                    <a:pt x="13005" y="19509"/>
                    <a:pt x="13354" y="19346"/>
                    <a:pt x="13694" y="19346"/>
                  </a:cubicBezTo>
                  <a:cubicBezTo>
                    <a:pt x="14190" y="19346"/>
                    <a:pt x="14574" y="19698"/>
                    <a:pt x="14848" y="20401"/>
                  </a:cubicBezTo>
                  <a:cubicBezTo>
                    <a:pt x="15122" y="21104"/>
                    <a:pt x="15259" y="22087"/>
                    <a:pt x="15259" y="23352"/>
                  </a:cubicBezTo>
                  <a:cubicBezTo>
                    <a:pt x="15259" y="23636"/>
                    <a:pt x="15257" y="23845"/>
                    <a:pt x="15254" y="23980"/>
                  </a:cubicBezTo>
                  <a:cubicBezTo>
                    <a:pt x="15250" y="24115"/>
                    <a:pt x="15244" y="24239"/>
                    <a:pt x="15237" y="24353"/>
                  </a:cubicBezTo>
                  <a:lnTo>
                    <a:pt x="15180" y="25397"/>
                  </a:lnTo>
                  <a:lnTo>
                    <a:pt x="13728" y="25397"/>
                  </a:lnTo>
                  <a:cubicBezTo>
                    <a:pt x="12689" y="25397"/>
                    <a:pt x="11873" y="26207"/>
                    <a:pt x="11282" y="27826"/>
                  </a:cubicBezTo>
                  <a:cubicBezTo>
                    <a:pt x="10690" y="29445"/>
                    <a:pt x="10394" y="31647"/>
                    <a:pt x="10394" y="34431"/>
                  </a:cubicBezTo>
                  <a:cubicBezTo>
                    <a:pt x="10394" y="36377"/>
                    <a:pt x="10567" y="37971"/>
                    <a:pt x="10913" y="39214"/>
                  </a:cubicBezTo>
                  <a:cubicBezTo>
                    <a:pt x="11259" y="40457"/>
                    <a:pt x="11702" y="41078"/>
                    <a:pt x="12243" y="41078"/>
                  </a:cubicBezTo>
                  <a:cubicBezTo>
                    <a:pt x="12723" y="41078"/>
                    <a:pt x="13158" y="40727"/>
                    <a:pt x="13550" y="40024"/>
                  </a:cubicBezTo>
                  <a:cubicBezTo>
                    <a:pt x="13941" y="39321"/>
                    <a:pt x="14290" y="38259"/>
                    <a:pt x="14596" y="36838"/>
                  </a:cubicBezTo>
                  <a:lnTo>
                    <a:pt x="14596" y="36838"/>
                  </a:lnTo>
                  <a:lnTo>
                    <a:pt x="14403" y="40461"/>
                  </a:lnTo>
                  <a:lnTo>
                    <a:pt x="15446" y="40461"/>
                  </a:lnTo>
                  <a:lnTo>
                    <a:pt x="16155" y="26846"/>
                  </a:lnTo>
                  <a:cubicBezTo>
                    <a:pt x="16193" y="26136"/>
                    <a:pt x="16221" y="25464"/>
                    <a:pt x="16240" y="24832"/>
                  </a:cubicBezTo>
                  <a:cubicBezTo>
                    <a:pt x="16259" y="24200"/>
                    <a:pt x="16269" y="23650"/>
                    <a:pt x="16269" y="23181"/>
                  </a:cubicBezTo>
                  <a:cubicBezTo>
                    <a:pt x="16269" y="20852"/>
                    <a:pt x="16073" y="19076"/>
                    <a:pt x="15682" y="17855"/>
                  </a:cubicBezTo>
                  <a:cubicBezTo>
                    <a:pt x="15291" y="16633"/>
                    <a:pt x="14721" y="16022"/>
                    <a:pt x="13972" y="16022"/>
                  </a:cubicBezTo>
                  <a:close/>
                  <a:moveTo>
                    <a:pt x="21491" y="16022"/>
                  </a:moveTo>
                  <a:cubicBezTo>
                    <a:pt x="20984" y="16022"/>
                    <a:pt x="20517" y="16313"/>
                    <a:pt x="20090" y="16896"/>
                  </a:cubicBezTo>
                  <a:cubicBezTo>
                    <a:pt x="19663" y="17478"/>
                    <a:pt x="19291" y="18337"/>
                    <a:pt x="18973" y="19474"/>
                  </a:cubicBezTo>
                  <a:cubicBezTo>
                    <a:pt x="18508" y="21136"/>
                    <a:pt x="18158" y="23007"/>
                    <a:pt x="17921" y="25088"/>
                  </a:cubicBezTo>
                  <a:cubicBezTo>
                    <a:pt x="17685" y="27169"/>
                    <a:pt x="17567" y="29445"/>
                    <a:pt x="17567" y="31917"/>
                  </a:cubicBezTo>
                  <a:cubicBezTo>
                    <a:pt x="17567" y="34857"/>
                    <a:pt x="17794" y="37119"/>
                    <a:pt x="18247" y="38703"/>
                  </a:cubicBezTo>
                  <a:cubicBezTo>
                    <a:pt x="18701" y="40287"/>
                    <a:pt x="19349" y="41078"/>
                    <a:pt x="20192" y="41078"/>
                  </a:cubicBezTo>
                  <a:cubicBezTo>
                    <a:pt x="20529" y="41078"/>
                    <a:pt x="20857" y="40961"/>
                    <a:pt x="21176" y="40727"/>
                  </a:cubicBezTo>
                  <a:cubicBezTo>
                    <a:pt x="21495" y="40492"/>
                    <a:pt x="21806" y="40141"/>
                    <a:pt x="22109" y="39672"/>
                  </a:cubicBezTo>
                  <a:lnTo>
                    <a:pt x="22307" y="35794"/>
                  </a:lnTo>
                  <a:lnTo>
                    <a:pt x="22307" y="35794"/>
                  </a:lnTo>
                  <a:cubicBezTo>
                    <a:pt x="21956" y="36448"/>
                    <a:pt x="21618" y="36938"/>
                    <a:pt x="21295" y="37265"/>
                  </a:cubicBezTo>
                  <a:cubicBezTo>
                    <a:pt x="20972" y="37591"/>
                    <a:pt x="20667" y="37755"/>
                    <a:pt x="20379" y="37755"/>
                  </a:cubicBezTo>
                  <a:cubicBezTo>
                    <a:pt x="19797" y="37755"/>
                    <a:pt x="19363" y="37229"/>
                    <a:pt x="19078" y="36178"/>
                  </a:cubicBezTo>
                  <a:cubicBezTo>
                    <a:pt x="18793" y="35127"/>
                    <a:pt x="18650" y="33529"/>
                    <a:pt x="18650" y="31384"/>
                  </a:cubicBezTo>
                  <a:cubicBezTo>
                    <a:pt x="18650" y="29609"/>
                    <a:pt x="18739" y="27890"/>
                    <a:pt x="18916" y="26228"/>
                  </a:cubicBezTo>
                  <a:cubicBezTo>
                    <a:pt x="19094" y="24566"/>
                    <a:pt x="19345" y="23117"/>
                    <a:pt x="19671" y="21881"/>
                  </a:cubicBezTo>
                  <a:cubicBezTo>
                    <a:pt x="19875" y="21072"/>
                    <a:pt x="20127" y="20447"/>
                    <a:pt x="20428" y="20006"/>
                  </a:cubicBezTo>
                  <a:cubicBezTo>
                    <a:pt x="20728" y="19566"/>
                    <a:pt x="21045" y="19346"/>
                    <a:pt x="21377" y="19346"/>
                  </a:cubicBezTo>
                  <a:cubicBezTo>
                    <a:pt x="21680" y="19346"/>
                    <a:pt x="21972" y="19516"/>
                    <a:pt x="22253" y="19857"/>
                  </a:cubicBezTo>
                  <a:cubicBezTo>
                    <a:pt x="22535" y="20198"/>
                    <a:pt x="22801" y="20710"/>
                    <a:pt x="23050" y="21391"/>
                  </a:cubicBezTo>
                  <a:lnTo>
                    <a:pt x="23260" y="17514"/>
                  </a:lnTo>
                  <a:cubicBezTo>
                    <a:pt x="22957" y="17016"/>
                    <a:pt x="22661" y="16644"/>
                    <a:pt x="22370" y="16395"/>
                  </a:cubicBezTo>
                  <a:cubicBezTo>
                    <a:pt x="22079" y="16146"/>
                    <a:pt x="21786" y="16022"/>
                    <a:pt x="21491" y="16022"/>
                  </a:cubicBezTo>
                  <a:close/>
                  <a:moveTo>
                    <a:pt x="47584" y="16022"/>
                  </a:moveTo>
                  <a:cubicBezTo>
                    <a:pt x="47127" y="16022"/>
                    <a:pt x="46695" y="16306"/>
                    <a:pt x="46289" y="16874"/>
                  </a:cubicBezTo>
                  <a:cubicBezTo>
                    <a:pt x="45882" y="17443"/>
                    <a:pt x="45532" y="18252"/>
                    <a:pt x="45237" y="19303"/>
                  </a:cubicBezTo>
                  <a:cubicBezTo>
                    <a:pt x="44779" y="20979"/>
                    <a:pt x="44433" y="22886"/>
                    <a:pt x="44196" y="25024"/>
                  </a:cubicBezTo>
                  <a:cubicBezTo>
                    <a:pt x="43960" y="27162"/>
                    <a:pt x="43842" y="29474"/>
                    <a:pt x="43842" y="31959"/>
                  </a:cubicBezTo>
                  <a:cubicBezTo>
                    <a:pt x="43842" y="34871"/>
                    <a:pt x="44079" y="37119"/>
                    <a:pt x="44554" y="38703"/>
                  </a:cubicBezTo>
                  <a:cubicBezTo>
                    <a:pt x="45028" y="40287"/>
                    <a:pt x="45706" y="41078"/>
                    <a:pt x="46586" y="41078"/>
                  </a:cubicBezTo>
                  <a:cubicBezTo>
                    <a:pt x="46998" y="41078"/>
                    <a:pt x="47404" y="40936"/>
                    <a:pt x="47803" y="40652"/>
                  </a:cubicBezTo>
                  <a:cubicBezTo>
                    <a:pt x="48201" y="40368"/>
                    <a:pt x="48588" y="39942"/>
                    <a:pt x="48962" y="39374"/>
                  </a:cubicBezTo>
                  <a:lnTo>
                    <a:pt x="49161" y="35496"/>
                  </a:lnTo>
                  <a:lnTo>
                    <a:pt x="49161" y="35496"/>
                  </a:lnTo>
                  <a:cubicBezTo>
                    <a:pt x="48813" y="36235"/>
                    <a:pt x="48437" y="36796"/>
                    <a:pt x="48032" y="37179"/>
                  </a:cubicBezTo>
                  <a:cubicBezTo>
                    <a:pt x="47628" y="37563"/>
                    <a:pt x="47199" y="37755"/>
                    <a:pt x="46745" y="37755"/>
                  </a:cubicBezTo>
                  <a:cubicBezTo>
                    <a:pt x="46155" y="37755"/>
                    <a:pt x="45699" y="37215"/>
                    <a:pt x="45376" y="36135"/>
                  </a:cubicBezTo>
                  <a:cubicBezTo>
                    <a:pt x="45053" y="35056"/>
                    <a:pt x="44891" y="33529"/>
                    <a:pt x="44891" y="31555"/>
                  </a:cubicBezTo>
                  <a:cubicBezTo>
                    <a:pt x="44891" y="31327"/>
                    <a:pt x="44895" y="31057"/>
                    <a:pt x="44902" y="30745"/>
                  </a:cubicBezTo>
                  <a:cubicBezTo>
                    <a:pt x="44910" y="30432"/>
                    <a:pt x="44925" y="30006"/>
                    <a:pt x="44948" y="29466"/>
                  </a:cubicBezTo>
                  <a:lnTo>
                    <a:pt x="49801" y="29466"/>
                  </a:lnTo>
                  <a:cubicBezTo>
                    <a:pt x="49847" y="28614"/>
                    <a:pt x="49881" y="27815"/>
                    <a:pt x="49903" y="27070"/>
                  </a:cubicBezTo>
                  <a:cubicBezTo>
                    <a:pt x="49926" y="26324"/>
                    <a:pt x="49937" y="25624"/>
                    <a:pt x="49937" y="24971"/>
                  </a:cubicBezTo>
                  <a:cubicBezTo>
                    <a:pt x="49937" y="22244"/>
                    <a:pt x="49725" y="20070"/>
                    <a:pt x="49300" y="18451"/>
                  </a:cubicBezTo>
                  <a:cubicBezTo>
                    <a:pt x="48874" y="16832"/>
                    <a:pt x="48303" y="16022"/>
                    <a:pt x="47584" y="160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106250" y="349075"/>
              <a:ext cx="1074525" cy="887975"/>
            </a:xfrm>
            <a:custGeom>
              <a:pathLst>
                <a:path extrusionOk="0" h="35519" w="42981">
                  <a:moveTo>
                    <a:pt x="26532" y="1"/>
                  </a:moveTo>
                  <a:lnTo>
                    <a:pt x="24525" y="8012"/>
                  </a:lnTo>
                  <a:lnTo>
                    <a:pt x="25398" y="8012"/>
                  </a:lnTo>
                  <a:lnTo>
                    <a:pt x="27661" y="1"/>
                  </a:lnTo>
                  <a:close/>
                  <a:moveTo>
                    <a:pt x="11064" y="13786"/>
                  </a:moveTo>
                  <a:cubicBezTo>
                    <a:pt x="11529" y="13786"/>
                    <a:pt x="11896" y="14290"/>
                    <a:pt x="12166" y="15299"/>
                  </a:cubicBezTo>
                  <a:cubicBezTo>
                    <a:pt x="12437" y="16307"/>
                    <a:pt x="12572" y="17678"/>
                    <a:pt x="12572" y="19411"/>
                  </a:cubicBezTo>
                  <a:cubicBezTo>
                    <a:pt x="12572" y="19652"/>
                    <a:pt x="12569" y="19894"/>
                    <a:pt x="12563" y="20135"/>
                  </a:cubicBezTo>
                  <a:cubicBezTo>
                    <a:pt x="12558" y="20377"/>
                    <a:pt x="12549" y="20611"/>
                    <a:pt x="12538" y="20838"/>
                  </a:cubicBezTo>
                  <a:lnTo>
                    <a:pt x="8790" y="20860"/>
                  </a:lnTo>
                  <a:cubicBezTo>
                    <a:pt x="8994" y="18601"/>
                    <a:pt x="9294" y="16858"/>
                    <a:pt x="9691" y="15629"/>
                  </a:cubicBezTo>
                  <a:cubicBezTo>
                    <a:pt x="10088" y="14400"/>
                    <a:pt x="10546" y="13786"/>
                    <a:pt x="11064" y="13786"/>
                  </a:cubicBezTo>
                  <a:close/>
                  <a:moveTo>
                    <a:pt x="25081" y="13786"/>
                  </a:moveTo>
                  <a:cubicBezTo>
                    <a:pt x="25546" y="13786"/>
                    <a:pt x="25913" y="14290"/>
                    <a:pt x="26183" y="15299"/>
                  </a:cubicBezTo>
                  <a:cubicBezTo>
                    <a:pt x="26454" y="16307"/>
                    <a:pt x="26589" y="17678"/>
                    <a:pt x="26589" y="19411"/>
                  </a:cubicBezTo>
                  <a:cubicBezTo>
                    <a:pt x="26589" y="19652"/>
                    <a:pt x="26586" y="19894"/>
                    <a:pt x="26580" y="20135"/>
                  </a:cubicBezTo>
                  <a:cubicBezTo>
                    <a:pt x="26575" y="20377"/>
                    <a:pt x="26566" y="20611"/>
                    <a:pt x="26555" y="20838"/>
                  </a:cubicBezTo>
                  <a:lnTo>
                    <a:pt x="22807" y="20860"/>
                  </a:lnTo>
                  <a:cubicBezTo>
                    <a:pt x="23011" y="18601"/>
                    <a:pt x="23311" y="16858"/>
                    <a:pt x="23708" y="15629"/>
                  </a:cubicBezTo>
                  <a:cubicBezTo>
                    <a:pt x="24105" y="14400"/>
                    <a:pt x="24563" y="13786"/>
                    <a:pt x="25081" y="13786"/>
                  </a:cubicBezTo>
                  <a:close/>
                  <a:moveTo>
                    <a:pt x="36778" y="13786"/>
                  </a:moveTo>
                  <a:cubicBezTo>
                    <a:pt x="37243" y="13786"/>
                    <a:pt x="37610" y="14290"/>
                    <a:pt x="37880" y="15299"/>
                  </a:cubicBezTo>
                  <a:cubicBezTo>
                    <a:pt x="38151" y="16307"/>
                    <a:pt x="38286" y="17678"/>
                    <a:pt x="38286" y="19411"/>
                  </a:cubicBezTo>
                  <a:cubicBezTo>
                    <a:pt x="38286" y="19652"/>
                    <a:pt x="38283" y="19894"/>
                    <a:pt x="38277" y="20135"/>
                  </a:cubicBezTo>
                  <a:cubicBezTo>
                    <a:pt x="38272" y="20377"/>
                    <a:pt x="38263" y="20611"/>
                    <a:pt x="38252" y="20838"/>
                  </a:cubicBezTo>
                  <a:lnTo>
                    <a:pt x="34504" y="20860"/>
                  </a:lnTo>
                  <a:cubicBezTo>
                    <a:pt x="34708" y="18601"/>
                    <a:pt x="35008" y="16858"/>
                    <a:pt x="35405" y="15629"/>
                  </a:cubicBezTo>
                  <a:cubicBezTo>
                    <a:pt x="35802" y="14400"/>
                    <a:pt x="36260" y="13786"/>
                    <a:pt x="36778" y="13786"/>
                  </a:cubicBezTo>
                  <a:close/>
                  <a:moveTo>
                    <a:pt x="3913" y="13743"/>
                  </a:moveTo>
                  <a:cubicBezTo>
                    <a:pt x="4355" y="13743"/>
                    <a:pt x="4702" y="14326"/>
                    <a:pt x="4953" y="15491"/>
                  </a:cubicBezTo>
                  <a:cubicBezTo>
                    <a:pt x="5205" y="16655"/>
                    <a:pt x="5330" y="18268"/>
                    <a:pt x="5330" y="20327"/>
                  </a:cubicBezTo>
                  <a:cubicBezTo>
                    <a:pt x="5330" y="21733"/>
                    <a:pt x="5264" y="23211"/>
                    <a:pt x="5132" y="24759"/>
                  </a:cubicBezTo>
                  <a:cubicBezTo>
                    <a:pt x="5000" y="26307"/>
                    <a:pt x="4826" y="27664"/>
                    <a:pt x="4610" y="28828"/>
                  </a:cubicBezTo>
                  <a:cubicBezTo>
                    <a:pt x="4399" y="29950"/>
                    <a:pt x="4153" y="30799"/>
                    <a:pt x="3873" y="31374"/>
                  </a:cubicBezTo>
                  <a:cubicBezTo>
                    <a:pt x="3593" y="31950"/>
                    <a:pt x="3289" y="32237"/>
                    <a:pt x="2960" y="32237"/>
                  </a:cubicBezTo>
                  <a:cubicBezTo>
                    <a:pt x="2525" y="32237"/>
                    <a:pt x="2184" y="31680"/>
                    <a:pt x="1937" y="30565"/>
                  </a:cubicBezTo>
                  <a:cubicBezTo>
                    <a:pt x="1689" y="29450"/>
                    <a:pt x="1565" y="27912"/>
                    <a:pt x="1565" y="25952"/>
                  </a:cubicBezTo>
                  <a:cubicBezTo>
                    <a:pt x="1565" y="24404"/>
                    <a:pt x="1629" y="22852"/>
                    <a:pt x="1755" y="21297"/>
                  </a:cubicBezTo>
                  <a:cubicBezTo>
                    <a:pt x="1882" y="19741"/>
                    <a:pt x="2055" y="18374"/>
                    <a:pt x="2274" y="17195"/>
                  </a:cubicBezTo>
                  <a:cubicBezTo>
                    <a:pt x="2482" y="16073"/>
                    <a:pt x="2727" y="15217"/>
                    <a:pt x="3008" y="14628"/>
                  </a:cubicBezTo>
                  <a:cubicBezTo>
                    <a:pt x="3290" y="14038"/>
                    <a:pt x="3591" y="13743"/>
                    <a:pt x="3913" y="13743"/>
                  </a:cubicBezTo>
                  <a:close/>
                  <a:moveTo>
                    <a:pt x="14930" y="11038"/>
                  </a:moveTo>
                  <a:lnTo>
                    <a:pt x="16093" y="34901"/>
                  </a:lnTo>
                  <a:lnTo>
                    <a:pt x="17499" y="34901"/>
                  </a:lnTo>
                  <a:lnTo>
                    <a:pt x="21111" y="11038"/>
                  </a:lnTo>
                  <a:lnTo>
                    <a:pt x="20005" y="11038"/>
                  </a:lnTo>
                  <a:lnTo>
                    <a:pt x="16966" y="31321"/>
                  </a:lnTo>
                  <a:lnTo>
                    <a:pt x="16036" y="11038"/>
                  </a:lnTo>
                  <a:close/>
                  <a:moveTo>
                    <a:pt x="30240" y="4262"/>
                  </a:moveTo>
                  <a:lnTo>
                    <a:pt x="29888" y="11038"/>
                  </a:lnTo>
                  <a:lnTo>
                    <a:pt x="29021" y="11038"/>
                  </a:lnTo>
                  <a:lnTo>
                    <a:pt x="28856" y="14084"/>
                  </a:lnTo>
                  <a:lnTo>
                    <a:pt x="29741" y="14084"/>
                  </a:lnTo>
                  <a:lnTo>
                    <a:pt x="29066" y="27039"/>
                  </a:lnTo>
                  <a:cubicBezTo>
                    <a:pt x="29044" y="27507"/>
                    <a:pt x="29027" y="27937"/>
                    <a:pt x="29015" y="28328"/>
                  </a:cubicBezTo>
                  <a:cubicBezTo>
                    <a:pt x="29004" y="28718"/>
                    <a:pt x="28998" y="29077"/>
                    <a:pt x="28998" y="29404"/>
                  </a:cubicBezTo>
                  <a:cubicBezTo>
                    <a:pt x="28998" y="31250"/>
                    <a:pt x="29150" y="32628"/>
                    <a:pt x="29455" y="33537"/>
                  </a:cubicBezTo>
                  <a:cubicBezTo>
                    <a:pt x="29759" y="34446"/>
                    <a:pt x="30221" y="34901"/>
                    <a:pt x="30841" y="34901"/>
                  </a:cubicBezTo>
                  <a:lnTo>
                    <a:pt x="31839" y="34901"/>
                  </a:lnTo>
                  <a:lnTo>
                    <a:pt x="32015" y="31619"/>
                  </a:lnTo>
                  <a:lnTo>
                    <a:pt x="30960" y="31619"/>
                  </a:lnTo>
                  <a:cubicBezTo>
                    <a:pt x="30639" y="31619"/>
                    <a:pt x="30405" y="31413"/>
                    <a:pt x="30260" y="31002"/>
                  </a:cubicBezTo>
                  <a:cubicBezTo>
                    <a:pt x="30114" y="30590"/>
                    <a:pt x="30042" y="29929"/>
                    <a:pt x="30042" y="29020"/>
                  </a:cubicBezTo>
                  <a:cubicBezTo>
                    <a:pt x="30042" y="28835"/>
                    <a:pt x="30047" y="28580"/>
                    <a:pt x="30059" y="28253"/>
                  </a:cubicBezTo>
                  <a:cubicBezTo>
                    <a:pt x="30070" y="27926"/>
                    <a:pt x="30087" y="27522"/>
                    <a:pt x="30110" y="27039"/>
                  </a:cubicBezTo>
                  <a:lnTo>
                    <a:pt x="30784" y="14084"/>
                  </a:lnTo>
                  <a:lnTo>
                    <a:pt x="32865" y="14084"/>
                  </a:lnTo>
                  <a:lnTo>
                    <a:pt x="33024" y="11038"/>
                  </a:lnTo>
                  <a:lnTo>
                    <a:pt x="30937" y="11038"/>
                  </a:lnTo>
                  <a:lnTo>
                    <a:pt x="31283" y="4262"/>
                  </a:lnTo>
                  <a:close/>
                  <a:moveTo>
                    <a:pt x="41937" y="1748"/>
                  </a:moveTo>
                  <a:lnTo>
                    <a:pt x="40219" y="34901"/>
                  </a:lnTo>
                  <a:lnTo>
                    <a:pt x="41262" y="34901"/>
                  </a:lnTo>
                  <a:lnTo>
                    <a:pt x="42980" y="1748"/>
                  </a:lnTo>
                  <a:close/>
                  <a:moveTo>
                    <a:pt x="1718" y="1748"/>
                  </a:moveTo>
                  <a:lnTo>
                    <a:pt x="0" y="34901"/>
                  </a:lnTo>
                  <a:lnTo>
                    <a:pt x="1044" y="34901"/>
                  </a:lnTo>
                  <a:lnTo>
                    <a:pt x="1231" y="31279"/>
                  </a:lnTo>
                  <a:cubicBezTo>
                    <a:pt x="1420" y="32685"/>
                    <a:pt x="1665" y="33743"/>
                    <a:pt x="1968" y="34453"/>
                  </a:cubicBezTo>
                  <a:cubicBezTo>
                    <a:pt x="2270" y="35163"/>
                    <a:pt x="2627" y="35519"/>
                    <a:pt x="3040" y="35519"/>
                  </a:cubicBezTo>
                  <a:cubicBezTo>
                    <a:pt x="3429" y="35519"/>
                    <a:pt x="3801" y="35220"/>
                    <a:pt x="4157" y="34624"/>
                  </a:cubicBezTo>
                  <a:cubicBezTo>
                    <a:pt x="4512" y="34027"/>
                    <a:pt x="4826" y="33175"/>
                    <a:pt x="5098" y="32067"/>
                  </a:cubicBezTo>
                  <a:cubicBezTo>
                    <a:pt x="5514" y="30391"/>
                    <a:pt x="5834" y="28473"/>
                    <a:pt x="6059" y="26314"/>
                  </a:cubicBezTo>
                  <a:cubicBezTo>
                    <a:pt x="6284" y="24155"/>
                    <a:pt x="6396" y="21925"/>
                    <a:pt x="6396" y="19624"/>
                  </a:cubicBezTo>
                  <a:cubicBezTo>
                    <a:pt x="6396" y="16812"/>
                    <a:pt x="6205" y="14582"/>
                    <a:pt x="5821" y="12934"/>
                  </a:cubicBezTo>
                  <a:cubicBezTo>
                    <a:pt x="5437" y="11286"/>
                    <a:pt x="4920" y="10462"/>
                    <a:pt x="4270" y="10462"/>
                  </a:cubicBezTo>
                  <a:cubicBezTo>
                    <a:pt x="3847" y="10462"/>
                    <a:pt x="3441" y="10835"/>
                    <a:pt x="3054" y="11581"/>
                  </a:cubicBezTo>
                  <a:cubicBezTo>
                    <a:pt x="2666" y="12327"/>
                    <a:pt x="2344" y="13353"/>
                    <a:pt x="2087" y="14660"/>
                  </a:cubicBezTo>
                  <a:lnTo>
                    <a:pt x="2762" y="1748"/>
                  </a:lnTo>
                  <a:close/>
                  <a:moveTo>
                    <a:pt x="11228" y="10462"/>
                  </a:moveTo>
                  <a:cubicBezTo>
                    <a:pt x="10771" y="10462"/>
                    <a:pt x="10339" y="10746"/>
                    <a:pt x="9932" y="11315"/>
                  </a:cubicBezTo>
                  <a:cubicBezTo>
                    <a:pt x="9526" y="11883"/>
                    <a:pt x="9175" y="12692"/>
                    <a:pt x="8881" y="13743"/>
                  </a:cubicBezTo>
                  <a:cubicBezTo>
                    <a:pt x="8423" y="15420"/>
                    <a:pt x="8076" y="17326"/>
                    <a:pt x="7840" y="19464"/>
                  </a:cubicBezTo>
                  <a:cubicBezTo>
                    <a:pt x="7604" y="21602"/>
                    <a:pt x="7486" y="23914"/>
                    <a:pt x="7486" y="26399"/>
                  </a:cubicBezTo>
                  <a:cubicBezTo>
                    <a:pt x="7486" y="29311"/>
                    <a:pt x="7723" y="31559"/>
                    <a:pt x="8197" y="33143"/>
                  </a:cubicBezTo>
                  <a:cubicBezTo>
                    <a:pt x="8672" y="34727"/>
                    <a:pt x="9349" y="35519"/>
                    <a:pt x="10230" y="35519"/>
                  </a:cubicBezTo>
                  <a:cubicBezTo>
                    <a:pt x="10642" y="35519"/>
                    <a:pt x="11048" y="35376"/>
                    <a:pt x="11446" y="35092"/>
                  </a:cubicBezTo>
                  <a:cubicBezTo>
                    <a:pt x="11845" y="34808"/>
                    <a:pt x="12232" y="34382"/>
                    <a:pt x="12606" y="33814"/>
                  </a:cubicBezTo>
                  <a:lnTo>
                    <a:pt x="12804" y="29936"/>
                  </a:lnTo>
                  <a:lnTo>
                    <a:pt x="12804" y="29936"/>
                  </a:lnTo>
                  <a:cubicBezTo>
                    <a:pt x="12457" y="30675"/>
                    <a:pt x="12080" y="31236"/>
                    <a:pt x="11676" y="31619"/>
                  </a:cubicBezTo>
                  <a:cubicBezTo>
                    <a:pt x="11272" y="32003"/>
                    <a:pt x="10842" y="32195"/>
                    <a:pt x="10389" y="32195"/>
                  </a:cubicBezTo>
                  <a:cubicBezTo>
                    <a:pt x="9799" y="32195"/>
                    <a:pt x="9343" y="31655"/>
                    <a:pt x="9019" y="30575"/>
                  </a:cubicBezTo>
                  <a:cubicBezTo>
                    <a:pt x="8696" y="29496"/>
                    <a:pt x="8535" y="27969"/>
                    <a:pt x="8535" y="25995"/>
                  </a:cubicBezTo>
                  <a:cubicBezTo>
                    <a:pt x="8535" y="25767"/>
                    <a:pt x="8538" y="25497"/>
                    <a:pt x="8546" y="25185"/>
                  </a:cubicBezTo>
                  <a:cubicBezTo>
                    <a:pt x="8554" y="24872"/>
                    <a:pt x="8569" y="24446"/>
                    <a:pt x="8591" y="23907"/>
                  </a:cubicBezTo>
                  <a:lnTo>
                    <a:pt x="13445" y="23907"/>
                  </a:lnTo>
                  <a:cubicBezTo>
                    <a:pt x="13491" y="23054"/>
                    <a:pt x="13525" y="22255"/>
                    <a:pt x="13547" y="21510"/>
                  </a:cubicBezTo>
                  <a:cubicBezTo>
                    <a:pt x="13570" y="20764"/>
                    <a:pt x="13581" y="20064"/>
                    <a:pt x="13581" y="19411"/>
                  </a:cubicBezTo>
                  <a:cubicBezTo>
                    <a:pt x="13581" y="16684"/>
                    <a:pt x="13369" y="14510"/>
                    <a:pt x="12943" y="12891"/>
                  </a:cubicBezTo>
                  <a:cubicBezTo>
                    <a:pt x="12518" y="11272"/>
                    <a:pt x="11946" y="10462"/>
                    <a:pt x="11228" y="10462"/>
                  </a:cubicBezTo>
                  <a:close/>
                  <a:moveTo>
                    <a:pt x="25245" y="10462"/>
                  </a:moveTo>
                  <a:cubicBezTo>
                    <a:pt x="24788" y="10462"/>
                    <a:pt x="24356" y="10746"/>
                    <a:pt x="23949" y="11315"/>
                  </a:cubicBezTo>
                  <a:cubicBezTo>
                    <a:pt x="23543" y="11883"/>
                    <a:pt x="23192" y="12692"/>
                    <a:pt x="22898" y="13743"/>
                  </a:cubicBezTo>
                  <a:cubicBezTo>
                    <a:pt x="22440" y="15420"/>
                    <a:pt x="22093" y="17326"/>
                    <a:pt x="21857" y="19464"/>
                  </a:cubicBezTo>
                  <a:cubicBezTo>
                    <a:pt x="21621" y="21602"/>
                    <a:pt x="21503" y="23914"/>
                    <a:pt x="21503" y="26399"/>
                  </a:cubicBezTo>
                  <a:cubicBezTo>
                    <a:pt x="21503" y="29311"/>
                    <a:pt x="21740" y="31559"/>
                    <a:pt x="22214" y="33143"/>
                  </a:cubicBezTo>
                  <a:cubicBezTo>
                    <a:pt x="22689" y="34727"/>
                    <a:pt x="23366" y="35519"/>
                    <a:pt x="24247" y="35519"/>
                  </a:cubicBezTo>
                  <a:cubicBezTo>
                    <a:pt x="24659" y="35519"/>
                    <a:pt x="25065" y="35376"/>
                    <a:pt x="25463" y="35092"/>
                  </a:cubicBezTo>
                  <a:cubicBezTo>
                    <a:pt x="25862" y="34808"/>
                    <a:pt x="26249" y="34382"/>
                    <a:pt x="26623" y="33814"/>
                  </a:cubicBezTo>
                  <a:lnTo>
                    <a:pt x="26821" y="29936"/>
                  </a:lnTo>
                  <a:lnTo>
                    <a:pt x="26821" y="29936"/>
                  </a:lnTo>
                  <a:cubicBezTo>
                    <a:pt x="26474" y="30675"/>
                    <a:pt x="26097" y="31236"/>
                    <a:pt x="25693" y="31619"/>
                  </a:cubicBezTo>
                  <a:cubicBezTo>
                    <a:pt x="25289" y="32003"/>
                    <a:pt x="24859" y="32195"/>
                    <a:pt x="24406" y="32195"/>
                  </a:cubicBezTo>
                  <a:cubicBezTo>
                    <a:pt x="23816" y="32195"/>
                    <a:pt x="23360" y="31655"/>
                    <a:pt x="23036" y="30575"/>
                  </a:cubicBezTo>
                  <a:cubicBezTo>
                    <a:pt x="22713" y="29496"/>
                    <a:pt x="22552" y="27969"/>
                    <a:pt x="22552" y="25995"/>
                  </a:cubicBezTo>
                  <a:cubicBezTo>
                    <a:pt x="22552" y="25767"/>
                    <a:pt x="22555" y="25497"/>
                    <a:pt x="22563" y="25185"/>
                  </a:cubicBezTo>
                  <a:cubicBezTo>
                    <a:pt x="22571" y="24872"/>
                    <a:pt x="22586" y="24446"/>
                    <a:pt x="22608" y="23907"/>
                  </a:cubicBezTo>
                  <a:lnTo>
                    <a:pt x="27462" y="23907"/>
                  </a:lnTo>
                  <a:cubicBezTo>
                    <a:pt x="27508" y="23054"/>
                    <a:pt x="27542" y="22255"/>
                    <a:pt x="27564" y="21510"/>
                  </a:cubicBezTo>
                  <a:cubicBezTo>
                    <a:pt x="27587" y="20764"/>
                    <a:pt x="27598" y="20064"/>
                    <a:pt x="27598" y="19411"/>
                  </a:cubicBezTo>
                  <a:cubicBezTo>
                    <a:pt x="27598" y="16684"/>
                    <a:pt x="27386" y="14510"/>
                    <a:pt x="26960" y="12891"/>
                  </a:cubicBezTo>
                  <a:cubicBezTo>
                    <a:pt x="26535" y="11272"/>
                    <a:pt x="25963" y="10462"/>
                    <a:pt x="25245" y="10462"/>
                  </a:cubicBezTo>
                  <a:close/>
                  <a:moveTo>
                    <a:pt x="36942" y="10462"/>
                  </a:moveTo>
                  <a:cubicBezTo>
                    <a:pt x="36485" y="10462"/>
                    <a:pt x="36053" y="10746"/>
                    <a:pt x="35646" y="11315"/>
                  </a:cubicBezTo>
                  <a:cubicBezTo>
                    <a:pt x="35240" y="11883"/>
                    <a:pt x="34889" y="12692"/>
                    <a:pt x="34595" y="13743"/>
                  </a:cubicBezTo>
                  <a:cubicBezTo>
                    <a:pt x="34137" y="15420"/>
                    <a:pt x="33790" y="17326"/>
                    <a:pt x="33554" y="19464"/>
                  </a:cubicBezTo>
                  <a:cubicBezTo>
                    <a:pt x="33318" y="21602"/>
                    <a:pt x="33200" y="23914"/>
                    <a:pt x="33200" y="26399"/>
                  </a:cubicBezTo>
                  <a:cubicBezTo>
                    <a:pt x="33200" y="29311"/>
                    <a:pt x="33437" y="31559"/>
                    <a:pt x="33911" y="33143"/>
                  </a:cubicBezTo>
                  <a:cubicBezTo>
                    <a:pt x="34386" y="34727"/>
                    <a:pt x="35063" y="35519"/>
                    <a:pt x="35944" y="35519"/>
                  </a:cubicBezTo>
                  <a:cubicBezTo>
                    <a:pt x="36356" y="35519"/>
                    <a:pt x="36762" y="35376"/>
                    <a:pt x="37160" y="35092"/>
                  </a:cubicBezTo>
                  <a:cubicBezTo>
                    <a:pt x="37559" y="34808"/>
                    <a:pt x="37946" y="34382"/>
                    <a:pt x="38320" y="33814"/>
                  </a:cubicBezTo>
                  <a:lnTo>
                    <a:pt x="38518" y="29936"/>
                  </a:lnTo>
                  <a:lnTo>
                    <a:pt x="38518" y="29936"/>
                  </a:lnTo>
                  <a:cubicBezTo>
                    <a:pt x="38171" y="30675"/>
                    <a:pt x="37794" y="31236"/>
                    <a:pt x="37390" y="31619"/>
                  </a:cubicBezTo>
                  <a:cubicBezTo>
                    <a:pt x="36986" y="32003"/>
                    <a:pt x="36556" y="32195"/>
                    <a:pt x="36103" y="32195"/>
                  </a:cubicBezTo>
                  <a:cubicBezTo>
                    <a:pt x="35513" y="32195"/>
                    <a:pt x="35057" y="31655"/>
                    <a:pt x="34733" y="30575"/>
                  </a:cubicBezTo>
                  <a:cubicBezTo>
                    <a:pt x="34410" y="29496"/>
                    <a:pt x="34249" y="27969"/>
                    <a:pt x="34249" y="25995"/>
                  </a:cubicBezTo>
                  <a:cubicBezTo>
                    <a:pt x="34249" y="25767"/>
                    <a:pt x="34252" y="25497"/>
                    <a:pt x="34260" y="25185"/>
                  </a:cubicBezTo>
                  <a:cubicBezTo>
                    <a:pt x="34268" y="24872"/>
                    <a:pt x="34283" y="24446"/>
                    <a:pt x="34305" y="23907"/>
                  </a:cubicBezTo>
                  <a:lnTo>
                    <a:pt x="39159" y="23907"/>
                  </a:lnTo>
                  <a:cubicBezTo>
                    <a:pt x="39205" y="23054"/>
                    <a:pt x="39239" y="22255"/>
                    <a:pt x="39261" y="21510"/>
                  </a:cubicBezTo>
                  <a:cubicBezTo>
                    <a:pt x="39284" y="20764"/>
                    <a:pt x="39295" y="20064"/>
                    <a:pt x="39295" y="19411"/>
                  </a:cubicBezTo>
                  <a:cubicBezTo>
                    <a:pt x="39295" y="16684"/>
                    <a:pt x="39083" y="14510"/>
                    <a:pt x="38657" y="12891"/>
                  </a:cubicBezTo>
                  <a:cubicBezTo>
                    <a:pt x="38232" y="11272"/>
                    <a:pt x="37660" y="10462"/>
                    <a:pt x="36942" y="104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942250" y="210075"/>
              <a:ext cx="1448050" cy="1026975"/>
            </a:xfrm>
            <a:custGeom>
              <a:pathLst>
                <a:path extrusionOk="0" h="41079" w="57922">
                  <a:moveTo>
                    <a:pt x="4985" y="0"/>
                  </a:moveTo>
                  <a:lnTo>
                    <a:pt x="3522" y="5625"/>
                  </a:lnTo>
                  <a:lnTo>
                    <a:pt x="4418" y="5625"/>
                  </a:lnTo>
                  <a:lnTo>
                    <a:pt x="6159" y="0"/>
                  </a:lnTo>
                  <a:close/>
                  <a:moveTo>
                    <a:pt x="33772" y="7308"/>
                  </a:moveTo>
                  <a:lnTo>
                    <a:pt x="33517" y="12272"/>
                  </a:lnTo>
                  <a:lnTo>
                    <a:pt x="34561" y="12272"/>
                  </a:lnTo>
                  <a:lnTo>
                    <a:pt x="34816" y="7308"/>
                  </a:lnTo>
                  <a:close/>
                  <a:moveTo>
                    <a:pt x="18010" y="19346"/>
                  </a:moveTo>
                  <a:cubicBezTo>
                    <a:pt x="18475" y="19346"/>
                    <a:pt x="18843" y="19850"/>
                    <a:pt x="19113" y="20859"/>
                  </a:cubicBezTo>
                  <a:cubicBezTo>
                    <a:pt x="19383" y="21867"/>
                    <a:pt x="19518" y="23238"/>
                    <a:pt x="19518" y="24971"/>
                  </a:cubicBezTo>
                  <a:cubicBezTo>
                    <a:pt x="19518" y="25212"/>
                    <a:pt x="19515" y="25454"/>
                    <a:pt x="19510" y="25695"/>
                  </a:cubicBezTo>
                  <a:cubicBezTo>
                    <a:pt x="19504" y="25937"/>
                    <a:pt x="19496" y="26171"/>
                    <a:pt x="19484" y="26398"/>
                  </a:cubicBezTo>
                  <a:lnTo>
                    <a:pt x="15736" y="26420"/>
                  </a:lnTo>
                  <a:cubicBezTo>
                    <a:pt x="15940" y="24161"/>
                    <a:pt x="16241" y="22418"/>
                    <a:pt x="16638" y="21189"/>
                  </a:cubicBezTo>
                  <a:cubicBezTo>
                    <a:pt x="17035" y="19960"/>
                    <a:pt x="17492" y="19346"/>
                    <a:pt x="18010" y="19346"/>
                  </a:cubicBezTo>
                  <a:close/>
                  <a:moveTo>
                    <a:pt x="56680" y="28465"/>
                  </a:moveTo>
                  <a:lnTo>
                    <a:pt x="56635" y="29339"/>
                  </a:lnTo>
                  <a:cubicBezTo>
                    <a:pt x="56499" y="31895"/>
                    <a:pt x="56219" y="33937"/>
                    <a:pt x="55795" y="35464"/>
                  </a:cubicBezTo>
                  <a:cubicBezTo>
                    <a:pt x="55372" y="36991"/>
                    <a:pt x="54877" y="37755"/>
                    <a:pt x="54310" y="37755"/>
                  </a:cubicBezTo>
                  <a:cubicBezTo>
                    <a:pt x="53939" y="37755"/>
                    <a:pt x="53649" y="37400"/>
                    <a:pt x="53439" y="36689"/>
                  </a:cubicBezTo>
                  <a:cubicBezTo>
                    <a:pt x="53230" y="35979"/>
                    <a:pt x="53125" y="34999"/>
                    <a:pt x="53125" y="33749"/>
                  </a:cubicBezTo>
                  <a:cubicBezTo>
                    <a:pt x="53125" y="31945"/>
                    <a:pt x="53330" y="30614"/>
                    <a:pt x="53740" y="29754"/>
                  </a:cubicBezTo>
                  <a:cubicBezTo>
                    <a:pt x="54150" y="28895"/>
                    <a:pt x="54782" y="28465"/>
                    <a:pt x="55637" y="28465"/>
                  </a:cubicBezTo>
                  <a:close/>
                  <a:moveTo>
                    <a:pt x="1651" y="8650"/>
                  </a:moveTo>
                  <a:lnTo>
                    <a:pt x="1" y="40461"/>
                  </a:lnTo>
                  <a:lnTo>
                    <a:pt x="5461" y="40461"/>
                  </a:lnTo>
                  <a:lnTo>
                    <a:pt x="5649" y="36839"/>
                  </a:lnTo>
                  <a:lnTo>
                    <a:pt x="1339" y="36839"/>
                  </a:lnTo>
                  <a:lnTo>
                    <a:pt x="1929" y="25312"/>
                  </a:lnTo>
                  <a:lnTo>
                    <a:pt x="5972" y="25312"/>
                  </a:lnTo>
                  <a:lnTo>
                    <a:pt x="6159" y="21690"/>
                  </a:lnTo>
                  <a:lnTo>
                    <a:pt x="2116" y="21690"/>
                  </a:lnTo>
                  <a:lnTo>
                    <a:pt x="2604" y="12272"/>
                  </a:lnTo>
                  <a:lnTo>
                    <a:pt x="6817" y="12272"/>
                  </a:lnTo>
                  <a:lnTo>
                    <a:pt x="7004" y="8650"/>
                  </a:lnTo>
                  <a:close/>
                  <a:moveTo>
                    <a:pt x="7860" y="16598"/>
                  </a:moveTo>
                  <a:lnTo>
                    <a:pt x="9022" y="40461"/>
                  </a:lnTo>
                  <a:lnTo>
                    <a:pt x="10428" y="40461"/>
                  </a:lnTo>
                  <a:lnTo>
                    <a:pt x="14040" y="16598"/>
                  </a:lnTo>
                  <a:lnTo>
                    <a:pt x="12934" y="16598"/>
                  </a:lnTo>
                  <a:lnTo>
                    <a:pt x="9895" y="36881"/>
                  </a:lnTo>
                  <a:lnTo>
                    <a:pt x="8965" y="16598"/>
                  </a:lnTo>
                  <a:close/>
                  <a:moveTo>
                    <a:pt x="29219" y="9822"/>
                  </a:moveTo>
                  <a:lnTo>
                    <a:pt x="28868" y="16598"/>
                  </a:lnTo>
                  <a:lnTo>
                    <a:pt x="28000" y="16598"/>
                  </a:lnTo>
                  <a:lnTo>
                    <a:pt x="27836" y="19644"/>
                  </a:lnTo>
                  <a:lnTo>
                    <a:pt x="28720" y="19644"/>
                  </a:lnTo>
                  <a:lnTo>
                    <a:pt x="28046" y="32599"/>
                  </a:lnTo>
                  <a:cubicBezTo>
                    <a:pt x="28023" y="33067"/>
                    <a:pt x="28006" y="33497"/>
                    <a:pt x="27995" y="33888"/>
                  </a:cubicBezTo>
                  <a:cubicBezTo>
                    <a:pt x="27983" y="34278"/>
                    <a:pt x="27978" y="34637"/>
                    <a:pt x="27978" y="34964"/>
                  </a:cubicBezTo>
                  <a:cubicBezTo>
                    <a:pt x="27978" y="36810"/>
                    <a:pt x="28130" y="38188"/>
                    <a:pt x="28434" y="39097"/>
                  </a:cubicBezTo>
                  <a:cubicBezTo>
                    <a:pt x="28738" y="40006"/>
                    <a:pt x="29200" y="40461"/>
                    <a:pt x="29820" y="40461"/>
                  </a:cubicBezTo>
                  <a:lnTo>
                    <a:pt x="30818" y="40461"/>
                  </a:lnTo>
                  <a:lnTo>
                    <a:pt x="30994" y="37179"/>
                  </a:lnTo>
                  <a:lnTo>
                    <a:pt x="29940" y="37179"/>
                  </a:lnTo>
                  <a:cubicBezTo>
                    <a:pt x="29618" y="37179"/>
                    <a:pt x="29385" y="36974"/>
                    <a:pt x="29239" y="36562"/>
                  </a:cubicBezTo>
                  <a:cubicBezTo>
                    <a:pt x="29094" y="36150"/>
                    <a:pt x="29021" y="35489"/>
                    <a:pt x="29021" y="34580"/>
                  </a:cubicBezTo>
                  <a:cubicBezTo>
                    <a:pt x="29021" y="34395"/>
                    <a:pt x="29027" y="34140"/>
                    <a:pt x="29038" y="33813"/>
                  </a:cubicBezTo>
                  <a:cubicBezTo>
                    <a:pt x="29049" y="33486"/>
                    <a:pt x="29066" y="33082"/>
                    <a:pt x="29089" y="32599"/>
                  </a:cubicBezTo>
                  <a:lnTo>
                    <a:pt x="29764" y="19644"/>
                  </a:lnTo>
                  <a:lnTo>
                    <a:pt x="31845" y="19644"/>
                  </a:lnTo>
                  <a:lnTo>
                    <a:pt x="32004" y="16598"/>
                  </a:lnTo>
                  <a:lnTo>
                    <a:pt x="29917" y="16598"/>
                  </a:lnTo>
                  <a:lnTo>
                    <a:pt x="30263" y="9822"/>
                  </a:lnTo>
                  <a:close/>
                  <a:moveTo>
                    <a:pt x="33296" y="16598"/>
                  </a:moveTo>
                  <a:lnTo>
                    <a:pt x="32054" y="40461"/>
                  </a:lnTo>
                  <a:lnTo>
                    <a:pt x="33098" y="40461"/>
                  </a:lnTo>
                  <a:lnTo>
                    <a:pt x="34339" y="16598"/>
                  </a:lnTo>
                  <a:close/>
                  <a:moveTo>
                    <a:pt x="42272" y="16598"/>
                  </a:moveTo>
                  <a:lnTo>
                    <a:pt x="42107" y="19730"/>
                  </a:lnTo>
                  <a:lnTo>
                    <a:pt x="45855" y="19730"/>
                  </a:lnTo>
                  <a:lnTo>
                    <a:pt x="41075" y="36881"/>
                  </a:lnTo>
                  <a:lnTo>
                    <a:pt x="40888" y="40461"/>
                  </a:lnTo>
                  <a:lnTo>
                    <a:pt x="46042" y="40461"/>
                  </a:lnTo>
                  <a:lnTo>
                    <a:pt x="46207" y="37329"/>
                  </a:lnTo>
                  <a:lnTo>
                    <a:pt x="42260" y="37329"/>
                  </a:lnTo>
                  <a:lnTo>
                    <a:pt x="47040" y="20177"/>
                  </a:lnTo>
                  <a:lnTo>
                    <a:pt x="47227" y="16598"/>
                  </a:lnTo>
                  <a:close/>
                  <a:moveTo>
                    <a:pt x="49144" y="9822"/>
                  </a:moveTo>
                  <a:lnTo>
                    <a:pt x="48793" y="16598"/>
                  </a:lnTo>
                  <a:lnTo>
                    <a:pt x="47925" y="16598"/>
                  </a:lnTo>
                  <a:lnTo>
                    <a:pt x="47761" y="19644"/>
                  </a:lnTo>
                  <a:lnTo>
                    <a:pt x="48645" y="19644"/>
                  </a:lnTo>
                  <a:lnTo>
                    <a:pt x="47971" y="32599"/>
                  </a:lnTo>
                  <a:cubicBezTo>
                    <a:pt x="47948" y="33067"/>
                    <a:pt x="47931" y="33497"/>
                    <a:pt x="47920" y="33888"/>
                  </a:cubicBezTo>
                  <a:cubicBezTo>
                    <a:pt x="47908" y="34278"/>
                    <a:pt x="47903" y="34637"/>
                    <a:pt x="47903" y="34964"/>
                  </a:cubicBezTo>
                  <a:cubicBezTo>
                    <a:pt x="47903" y="36810"/>
                    <a:pt x="48055" y="38188"/>
                    <a:pt x="48359" y="39097"/>
                  </a:cubicBezTo>
                  <a:cubicBezTo>
                    <a:pt x="48663" y="40006"/>
                    <a:pt x="49125" y="40461"/>
                    <a:pt x="49745" y="40461"/>
                  </a:cubicBezTo>
                  <a:lnTo>
                    <a:pt x="50743" y="40461"/>
                  </a:lnTo>
                  <a:lnTo>
                    <a:pt x="50919" y="37179"/>
                  </a:lnTo>
                  <a:lnTo>
                    <a:pt x="49865" y="37179"/>
                  </a:lnTo>
                  <a:cubicBezTo>
                    <a:pt x="49543" y="37179"/>
                    <a:pt x="49310" y="36974"/>
                    <a:pt x="49164" y="36562"/>
                  </a:cubicBezTo>
                  <a:cubicBezTo>
                    <a:pt x="49019" y="36150"/>
                    <a:pt x="48946" y="35489"/>
                    <a:pt x="48946" y="34580"/>
                  </a:cubicBezTo>
                  <a:cubicBezTo>
                    <a:pt x="48946" y="34395"/>
                    <a:pt x="48952" y="34140"/>
                    <a:pt x="48963" y="33813"/>
                  </a:cubicBezTo>
                  <a:cubicBezTo>
                    <a:pt x="48974" y="33486"/>
                    <a:pt x="48991" y="33082"/>
                    <a:pt x="49014" y="32599"/>
                  </a:cubicBezTo>
                  <a:lnTo>
                    <a:pt x="49689" y="19644"/>
                  </a:lnTo>
                  <a:lnTo>
                    <a:pt x="51770" y="19644"/>
                  </a:lnTo>
                  <a:lnTo>
                    <a:pt x="51929" y="16598"/>
                  </a:lnTo>
                  <a:lnTo>
                    <a:pt x="49842" y="16598"/>
                  </a:lnTo>
                  <a:lnTo>
                    <a:pt x="50188" y="9822"/>
                  </a:lnTo>
                  <a:close/>
                  <a:moveTo>
                    <a:pt x="18174" y="16022"/>
                  </a:moveTo>
                  <a:cubicBezTo>
                    <a:pt x="17717" y="16022"/>
                    <a:pt x="17285" y="16306"/>
                    <a:pt x="16879" y="16875"/>
                  </a:cubicBezTo>
                  <a:cubicBezTo>
                    <a:pt x="16472" y="17443"/>
                    <a:pt x="16122" y="18252"/>
                    <a:pt x="15827" y="19303"/>
                  </a:cubicBezTo>
                  <a:cubicBezTo>
                    <a:pt x="15370" y="20980"/>
                    <a:pt x="15023" y="22886"/>
                    <a:pt x="14786" y="25024"/>
                  </a:cubicBezTo>
                  <a:cubicBezTo>
                    <a:pt x="14550" y="27162"/>
                    <a:pt x="14432" y="29474"/>
                    <a:pt x="14432" y="31959"/>
                  </a:cubicBezTo>
                  <a:cubicBezTo>
                    <a:pt x="14432" y="34871"/>
                    <a:pt x="14669" y="37119"/>
                    <a:pt x="15144" y="38703"/>
                  </a:cubicBezTo>
                  <a:cubicBezTo>
                    <a:pt x="15618" y="40287"/>
                    <a:pt x="16296" y="41079"/>
                    <a:pt x="17176" y="41079"/>
                  </a:cubicBezTo>
                  <a:cubicBezTo>
                    <a:pt x="17589" y="41079"/>
                    <a:pt x="17994" y="40936"/>
                    <a:pt x="18393" y="40652"/>
                  </a:cubicBezTo>
                  <a:cubicBezTo>
                    <a:pt x="18792" y="40368"/>
                    <a:pt x="19178" y="39942"/>
                    <a:pt x="19552" y="39374"/>
                  </a:cubicBezTo>
                  <a:lnTo>
                    <a:pt x="19751" y="35496"/>
                  </a:lnTo>
                  <a:lnTo>
                    <a:pt x="19751" y="35496"/>
                  </a:lnTo>
                  <a:cubicBezTo>
                    <a:pt x="19403" y="36235"/>
                    <a:pt x="19027" y="36796"/>
                    <a:pt x="18622" y="37179"/>
                  </a:cubicBezTo>
                  <a:cubicBezTo>
                    <a:pt x="18218" y="37563"/>
                    <a:pt x="17789" y="37755"/>
                    <a:pt x="17335" y="37755"/>
                  </a:cubicBezTo>
                  <a:cubicBezTo>
                    <a:pt x="16746" y="37755"/>
                    <a:pt x="16289" y="37215"/>
                    <a:pt x="15966" y="36135"/>
                  </a:cubicBezTo>
                  <a:cubicBezTo>
                    <a:pt x="15643" y="35056"/>
                    <a:pt x="15481" y="33529"/>
                    <a:pt x="15481" y="31555"/>
                  </a:cubicBezTo>
                  <a:cubicBezTo>
                    <a:pt x="15481" y="31327"/>
                    <a:pt x="15485" y="31057"/>
                    <a:pt x="15492" y="30745"/>
                  </a:cubicBezTo>
                  <a:cubicBezTo>
                    <a:pt x="15500" y="30432"/>
                    <a:pt x="15515" y="30006"/>
                    <a:pt x="15538" y="29467"/>
                  </a:cubicBezTo>
                  <a:lnTo>
                    <a:pt x="20392" y="29467"/>
                  </a:lnTo>
                  <a:cubicBezTo>
                    <a:pt x="20437" y="28614"/>
                    <a:pt x="20471" y="27815"/>
                    <a:pt x="20494" y="27070"/>
                  </a:cubicBezTo>
                  <a:cubicBezTo>
                    <a:pt x="20516" y="26324"/>
                    <a:pt x="20528" y="25624"/>
                    <a:pt x="20528" y="24971"/>
                  </a:cubicBezTo>
                  <a:cubicBezTo>
                    <a:pt x="20528" y="22244"/>
                    <a:pt x="20315" y="20070"/>
                    <a:pt x="19890" y="18451"/>
                  </a:cubicBezTo>
                  <a:cubicBezTo>
                    <a:pt x="19464" y="16832"/>
                    <a:pt x="18893" y="16022"/>
                    <a:pt x="18174" y="16022"/>
                  </a:cubicBezTo>
                  <a:close/>
                  <a:moveTo>
                    <a:pt x="24876" y="16022"/>
                  </a:moveTo>
                  <a:cubicBezTo>
                    <a:pt x="24003" y="16022"/>
                    <a:pt x="23312" y="16768"/>
                    <a:pt x="22804" y="18259"/>
                  </a:cubicBezTo>
                  <a:cubicBezTo>
                    <a:pt x="22295" y="19751"/>
                    <a:pt x="22041" y="21768"/>
                    <a:pt x="22041" y="24310"/>
                  </a:cubicBezTo>
                  <a:cubicBezTo>
                    <a:pt x="22041" y="25646"/>
                    <a:pt x="22164" y="26743"/>
                    <a:pt x="22410" y="27602"/>
                  </a:cubicBezTo>
                  <a:cubicBezTo>
                    <a:pt x="22655" y="28462"/>
                    <a:pt x="23043" y="29154"/>
                    <a:pt x="23572" y="29680"/>
                  </a:cubicBezTo>
                  <a:lnTo>
                    <a:pt x="23929" y="30021"/>
                  </a:lnTo>
                  <a:lnTo>
                    <a:pt x="24037" y="30127"/>
                  </a:lnTo>
                  <a:cubicBezTo>
                    <a:pt x="24876" y="30965"/>
                    <a:pt x="25296" y="32066"/>
                    <a:pt x="25296" y="33430"/>
                  </a:cubicBezTo>
                  <a:cubicBezTo>
                    <a:pt x="25296" y="34694"/>
                    <a:pt x="25136" y="35738"/>
                    <a:pt x="24817" y="36562"/>
                  </a:cubicBezTo>
                  <a:cubicBezTo>
                    <a:pt x="24497" y="37385"/>
                    <a:pt x="24082" y="37797"/>
                    <a:pt x="23572" y="37797"/>
                  </a:cubicBezTo>
                  <a:cubicBezTo>
                    <a:pt x="23232" y="37797"/>
                    <a:pt x="22876" y="37606"/>
                    <a:pt x="22506" y="37222"/>
                  </a:cubicBezTo>
                  <a:cubicBezTo>
                    <a:pt x="22136" y="36839"/>
                    <a:pt x="21759" y="36278"/>
                    <a:pt x="21378" y="35539"/>
                  </a:cubicBezTo>
                  <a:lnTo>
                    <a:pt x="21173" y="39587"/>
                  </a:lnTo>
                  <a:cubicBezTo>
                    <a:pt x="21620" y="40098"/>
                    <a:pt x="22028" y="40475"/>
                    <a:pt x="22398" y="40716"/>
                  </a:cubicBezTo>
                  <a:cubicBezTo>
                    <a:pt x="22769" y="40958"/>
                    <a:pt x="23122" y="41079"/>
                    <a:pt x="23459" y="41079"/>
                  </a:cubicBezTo>
                  <a:cubicBezTo>
                    <a:pt x="24324" y="41079"/>
                    <a:pt x="25025" y="40283"/>
                    <a:pt x="25559" y="38692"/>
                  </a:cubicBezTo>
                  <a:cubicBezTo>
                    <a:pt x="26094" y="37101"/>
                    <a:pt x="26362" y="35042"/>
                    <a:pt x="26362" y="32513"/>
                  </a:cubicBezTo>
                  <a:cubicBezTo>
                    <a:pt x="26362" y="31136"/>
                    <a:pt x="26246" y="30049"/>
                    <a:pt x="26013" y="29254"/>
                  </a:cubicBezTo>
                  <a:cubicBezTo>
                    <a:pt x="25781" y="28458"/>
                    <a:pt x="25317" y="27698"/>
                    <a:pt x="24621" y="26974"/>
                  </a:cubicBezTo>
                  <a:lnTo>
                    <a:pt x="24286" y="26590"/>
                  </a:lnTo>
                  <a:cubicBezTo>
                    <a:pt x="24260" y="26562"/>
                    <a:pt x="24218" y="26519"/>
                    <a:pt x="24162" y="26462"/>
                  </a:cubicBezTo>
                  <a:cubicBezTo>
                    <a:pt x="23428" y="25710"/>
                    <a:pt x="23062" y="24630"/>
                    <a:pt x="23062" y="23224"/>
                  </a:cubicBezTo>
                  <a:cubicBezTo>
                    <a:pt x="23062" y="22016"/>
                    <a:pt x="23219" y="21061"/>
                    <a:pt x="23535" y="20358"/>
                  </a:cubicBezTo>
                  <a:cubicBezTo>
                    <a:pt x="23851" y="19655"/>
                    <a:pt x="24283" y="19303"/>
                    <a:pt x="24831" y="19303"/>
                  </a:cubicBezTo>
                  <a:cubicBezTo>
                    <a:pt x="25156" y="19303"/>
                    <a:pt x="25472" y="19446"/>
                    <a:pt x="25778" y="19730"/>
                  </a:cubicBezTo>
                  <a:cubicBezTo>
                    <a:pt x="26084" y="20014"/>
                    <a:pt x="26375" y="20440"/>
                    <a:pt x="26651" y="21008"/>
                  </a:cubicBezTo>
                  <a:lnTo>
                    <a:pt x="26849" y="17301"/>
                  </a:lnTo>
                  <a:cubicBezTo>
                    <a:pt x="26532" y="16875"/>
                    <a:pt x="26210" y="16555"/>
                    <a:pt x="25883" y="16342"/>
                  </a:cubicBezTo>
                  <a:cubicBezTo>
                    <a:pt x="25556" y="16129"/>
                    <a:pt x="25220" y="16022"/>
                    <a:pt x="24876" y="16022"/>
                  </a:cubicBezTo>
                  <a:close/>
                  <a:moveTo>
                    <a:pt x="38705" y="16022"/>
                  </a:moveTo>
                  <a:cubicBezTo>
                    <a:pt x="37832" y="16022"/>
                    <a:pt x="37141" y="16768"/>
                    <a:pt x="36633" y="18259"/>
                  </a:cubicBezTo>
                  <a:cubicBezTo>
                    <a:pt x="36124" y="19751"/>
                    <a:pt x="35870" y="21768"/>
                    <a:pt x="35870" y="24310"/>
                  </a:cubicBezTo>
                  <a:cubicBezTo>
                    <a:pt x="35870" y="25646"/>
                    <a:pt x="35993" y="26743"/>
                    <a:pt x="36239" y="27602"/>
                  </a:cubicBezTo>
                  <a:cubicBezTo>
                    <a:pt x="36484" y="28462"/>
                    <a:pt x="36872" y="29154"/>
                    <a:pt x="37401" y="29680"/>
                  </a:cubicBezTo>
                  <a:lnTo>
                    <a:pt x="37758" y="30021"/>
                  </a:lnTo>
                  <a:lnTo>
                    <a:pt x="37866" y="30127"/>
                  </a:lnTo>
                  <a:cubicBezTo>
                    <a:pt x="38705" y="30965"/>
                    <a:pt x="39125" y="32066"/>
                    <a:pt x="39125" y="33430"/>
                  </a:cubicBezTo>
                  <a:cubicBezTo>
                    <a:pt x="39125" y="34694"/>
                    <a:pt x="38965" y="35738"/>
                    <a:pt x="38646" y="36562"/>
                  </a:cubicBezTo>
                  <a:cubicBezTo>
                    <a:pt x="38326" y="37385"/>
                    <a:pt x="37911" y="37797"/>
                    <a:pt x="37401" y="37797"/>
                  </a:cubicBezTo>
                  <a:cubicBezTo>
                    <a:pt x="37061" y="37797"/>
                    <a:pt x="36705" y="37606"/>
                    <a:pt x="36335" y="37222"/>
                  </a:cubicBezTo>
                  <a:cubicBezTo>
                    <a:pt x="35965" y="36839"/>
                    <a:pt x="35588" y="36278"/>
                    <a:pt x="35207" y="35539"/>
                  </a:cubicBezTo>
                  <a:lnTo>
                    <a:pt x="35002" y="39587"/>
                  </a:lnTo>
                  <a:cubicBezTo>
                    <a:pt x="35449" y="40098"/>
                    <a:pt x="35857" y="40475"/>
                    <a:pt x="36227" y="40716"/>
                  </a:cubicBezTo>
                  <a:cubicBezTo>
                    <a:pt x="36598" y="40958"/>
                    <a:pt x="36951" y="41079"/>
                    <a:pt x="37288" y="41079"/>
                  </a:cubicBezTo>
                  <a:cubicBezTo>
                    <a:pt x="38153" y="41079"/>
                    <a:pt x="38854" y="40283"/>
                    <a:pt x="39388" y="38692"/>
                  </a:cubicBezTo>
                  <a:cubicBezTo>
                    <a:pt x="39923" y="37101"/>
                    <a:pt x="40191" y="35042"/>
                    <a:pt x="40191" y="32513"/>
                  </a:cubicBezTo>
                  <a:cubicBezTo>
                    <a:pt x="40191" y="31136"/>
                    <a:pt x="40075" y="30049"/>
                    <a:pt x="39842" y="29254"/>
                  </a:cubicBezTo>
                  <a:cubicBezTo>
                    <a:pt x="39610" y="28458"/>
                    <a:pt x="39146" y="27698"/>
                    <a:pt x="38450" y="26974"/>
                  </a:cubicBezTo>
                  <a:lnTo>
                    <a:pt x="38115" y="26590"/>
                  </a:lnTo>
                  <a:cubicBezTo>
                    <a:pt x="38089" y="26562"/>
                    <a:pt x="38047" y="26519"/>
                    <a:pt x="37991" y="26462"/>
                  </a:cubicBezTo>
                  <a:cubicBezTo>
                    <a:pt x="37257" y="25710"/>
                    <a:pt x="36891" y="24630"/>
                    <a:pt x="36891" y="23224"/>
                  </a:cubicBezTo>
                  <a:cubicBezTo>
                    <a:pt x="36891" y="22016"/>
                    <a:pt x="37048" y="21061"/>
                    <a:pt x="37364" y="20358"/>
                  </a:cubicBezTo>
                  <a:cubicBezTo>
                    <a:pt x="37680" y="19655"/>
                    <a:pt x="38112" y="19303"/>
                    <a:pt x="38660" y="19303"/>
                  </a:cubicBezTo>
                  <a:cubicBezTo>
                    <a:pt x="38985" y="19303"/>
                    <a:pt x="39301" y="19446"/>
                    <a:pt x="39607" y="19730"/>
                  </a:cubicBezTo>
                  <a:cubicBezTo>
                    <a:pt x="39913" y="20014"/>
                    <a:pt x="40204" y="20440"/>
                    <a:pt x="40480" y="21008"/>
                  </a:cubicBezTo>
                  <a:lnTo>
                    <a:pt x="40678" y="17301"/>
                  </a:lnTo>
                  <a:cubicBezTo>
                    <a:pt x="40361" y="16875"/>
                    <a:pt x="40039" y="16555"/>
                    <a:pt x="39712" y="16342"/>
                  </a:cubicBezTo>
                  <a:cubicBezTo>
                    <a:pt x="39385" y="16129"/>
                    <a:pt x="39049" y="16022"/>
                    <a:pt x="38705" y="16022"/>
                  </a:cubicBezTo>
                  <a:close/>
                  <a:moveTo>
                    <a:pt x="55625" y="16022"/>
                  </a:moveTo>
                  <a:cubicBezTo>
                    <a:pt x="55274" y="16022"/>
                    <a:pt x="54910" y="16161"/>
                    <a:pt x="54534" y="16438"/>
                  </a:cubicBezTo>
                  <a:cubicBezTo>
                    <a:pt x="54158" y="16715"/>
                    <a:pt x="53773" y="17130"/>
                    <a:pt x="53380" y="17684"/>
                  </a:cubicBezTo>
                  <a:lnTo>
                    <a:pt x="53198" y="21306"/>
                  </a:lnTo>
                  <a:cubicBezTo>
                    <a:pt x="53576" y="20653"/>
                    <a:pt x="53944" y="20163"/>
                    <a:pt x="54301" y="19836"/>
                  </a:cubicBezTo>
                  <a:cubicBezTo>
                    <a:pt x="54659" y="19509"/>
                    <a:pt x="55007" y="19346"/>
                    <a:pt x="55347" y="19346"/>
                  </a:cubicBezTo>
                  <a:cubicBezTo>
                    <a:pt x="55843" y="19346"/>
                    <a:pt x="56227" y="19698"/>
                    <a:pt x="56501" y="20401"/>
                  </a:cubicBezTo>
                  <a:cubicBezTo>
                    <a:pt x="56775" y="21104"/>
                    <a:pt x="56912" y="22087"/>
                    <a:pt x="56912" y="23352"/>
                  </a:cubicBezTo>
                  <a:cubicBezTo>
                    <a:pt x="56912" y="23636"/>
                    <a:pt x="56911" y="23845"/>
                    <a:pt x="56907" y="23980"/>
                  </a:cubicBezTo>
                  <a:cubicBezTo>
                    <a:pt x="56903" y="24115"/>
                    <a:pt x="56897" y="24239"/>
                    <a:pt x="56890" y="24353"/>
                  </a:cubicBezTo>
                  <a:lnTo>
                    <a:pt x="56833" y="25397"/>
                  </a:lnTo>
                  <a:lnTo>
                    <a:pt x="55381" y="25397"/>
                  </a:lnTo>
                  <a:cubicBezTo>
                    <a:pt x="54342" y="25397"/>
                    <a:pt x="53526" y="26207"/>
                    <a:pt x="52935" y="27826"/>
                  </a:cubicBezTo>
                  <a:cubicBezTo>
                    <a:pt x="52343" y="29445"/>
                    <a:pt x="52047" y="31647"/>
                    <a:pt x="52047" y="34431"/>
                  </a:cubicBezTo>
                  <a:cubicBezTo>
                    <a:pt x="52047" y="36377"/>
                    <a:pt x="52220" y="37971"/>
                    <a:pt x="52566" y="39214"/>
                  </a:cubicBezTo>
                  <a:cubicBezTo>
                    <a:pt x="52912" y="40457"/>
                    <a:pt x="53355" y="41079"/>
                    <a:pt x="53896" y="41079"/>
                  </a:cubicBezTo>
                  <a:cubicBezTo>
                    <a:pt x="54376" y="41079"/>
                    <a:pt x="54812" y="40727"/>
                    <a:pt x="55203" y="40024"/>
                  </a:cubicBezTo>
                  <a:cubicBezTo>
                    <a:pt x="55594" y="39321"/>
                    <a:pt x="55943" y="38259"/>
                    <a:pt x="56249" y="36839"/>
                  </a:cubicBezTo>
                  <a:lnTo>
                    <a:pt x="56249" y="36839"/>
                  </a:lnTo>
                  <a:lnTo>
                    <a:pt x="56056" y="40461"/>
                  </a:lnTo>
                  <a:lnTo>
                    <a:pt x="57100" y="40461"/>
                  </a:lnTo>
                  <a:lnTo>
                    <a:pt x="57808" y="26846"/>
                  </a:lnTo>
                  <a:cubicBezTo>
                    <a:pt x="57846" y="26136"/>
                    <a:pt x="57875" y="25465"/>
                    <a:pt x="57893" y="24832"/>
                  </a:cubicBezTo>
                  <a:cubicBezTo>
                    <a:pt x="57912" y="24200"/>
                    <a:pt x="57922" y="23650"/>
                    <a:pt x="57922" y="23181"/>
                  </a:cubicBezTo>
                  <a:cubicBezTo>
                    <a:pt x="57922" y="20852"/>
                    <a:pt x="57726" y="19076"/>
                    <a:pt x="57335" y="17855"/>
                  </a:cubicBezTo>
                  <a:cubicBezTo>
                    <a:pt x="56944" y="16633"/>
                    <a:pt x="56374" y="16022"/>
                    <a:pt x="55625" y="160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60700" y="1036575"/>
              <a:ext cx="644450" cy="887975"/>
            </a:xfrm>
            <a:custGeom>
              <a:pathLst>
                <a:path extrusionOk="0" h="35519" w="25778">
                  <a:moveTo>
                    <a:pt x="13258" y="1"/>
                  </a:moveTo>
                  <a:lnTo>
                    <a:pt x="11251" y="8012"/>
                  </a:lnTo>
                  <a:lnTo>
                    <a:pt x="12124" y="8012"/>
                  </a:lnTo>
                  <a:lnTo>
                    <a:pt x="14387" y="1"/>
                  </a:lnTo>
                  <a:close/>
                  <a:moveTo>
                    <a:pt x="4055" y="6627"/>
                  </a:moveTo>
                  <a:cubicBezTo>
                    <a:pt x="4505" y="6627"/>
                    <a:pt x="4850" y="7039"/>
                    <a:pt x="5090" y="7863"/>
                  </a:cubicBezTo>
                  <a:cubicBezTo>
                    <a:pt x="5330" y="8687"/>
                    <a:pt x="5450" y="9873"/>
                    <a:pt x="5450" y="11421"/>
                  </a:cubicBezTo>
                  <a:cubicBezTo>
                    <a:pt x="5450" y="13353"/>
                    <a:pt x="5271" y="14919"/>
                    <a:pt x="4914" y="16119"/>
                  </a:cubicBezTo>
                  <a:cubicBezTo>
                    <a:pt x="4557" y="17319"/>
                    <a:pt x="4089" y="17920"/>
                    <a:pt x="3511" y="17920"/>
                  </a:cubicBezTo>
                  <a:lnTo>
                    <a:pt x="2036" y="17920"/>
                  </a:lnTo>
                  <a:lnTo>
                    <a:pt x="2615" y="6627"/>
                  </a:lnTo>
                  <a:close/>
                  <a:moveTo>
                    <a:pt x="12867" y="22905"/>
                  </a:moveTo>
                  <a:lnTo>
                    <a:pt x="12822" y="23779"/>
                  </a:lnTo>
                  <a:cubicBezTo>
                    <a:pt x="12685" y="26335"/>
                    <a:pt x="12406" y="28377"/>
                    <a:pt x="11982" y="29904"/>
                  </a:cubicBezTo>
                  <a:cubicBezTo>
                    <a:pt x="11559" y="31431"/>
                    <a:pt x="11064" y="32195"/>
                    <a:pt x="10497" y="32195"/>
                  </a:cubicBezTo>
                  <a:cubicBezTo>
                    <a:pt x="10126" y="32195"/>
                    <a:pt x="9836" y="31840"/>
                    <a:pt x="9626" y="31129"/>
                  </a:cubicBezTo>
                  <a:cubicBezTo>
                    <a:pt x="9416" y="30419"/>
                    <a:pt x="9312" y="29439"/>
                    <a:pt x="9312" y="28189"/>
                  </a:cubicBezTo>
                  <a:cubicBezTo>
                    <a:pt x="9312" y="26385"/>
                    <a:pt x="9517" y="25054"/>
                    <a:pt x="9927" y="24194"/>
                  </a:cubicBezTo>
                  <a:cubicBezTo>
                    <a:pt x="10337" y="23335"/>
                    <a:pt x="10969" y="22905"/>
                    <a:pt x="11824" y="22905"/>
                  </a:cubicBezTo>
                  <a:close/>
                  <a:moveTo>
                    <a:pt x="24536" y="22905"/>
                  </a:moveTo>
                  <a:lnTo>
                    <a:pt x="24491" y="23779"/>
                  </a:lnTo>
                  <a:cubicBezTo>
                    <a:pt x="24354" y="26335"/>
                    <a:pt x="24075" y="28377"/>
                    <a:pt x="23651" y="29904"/>
                  </a:cubicBezTo>
                  <a:cubicBezTo>
                    <a:pt x="23228" y="31431"/>
                    <a:pt x="22733" y="32195"/>
                    <a:pt x="22166" y="32195"/>
                  </a:cubicBezTo>
                  <a:cubicBezTo>
                    <a:pt x="21795" y="32195"/>
                    <a:pt x="21505" y="31840"/>
                    <a:pt x="21295" y="31129"/>
                  </a:cubicBezTo>
                  <a:cubicBezTo>
                    <a:pt x="21085" y="30419"/>
                    <a:pt x="20981" y="29439"/>
                    <a:pt x="20981" y="28189"/>
                  </a:cubicBezTo>
                  <a:cubicBezTo>
                    <a:pt x="20981" y="26385"/>
                    <a:pt x="21186" y="25054"/>
                    <a:pt x="21596" y="24194"/>
                  </a:cubicBezTo>
                  <a:cubicBezTo>
                    <a:pt x="22006" y="23335"/>
                    <a:pt x="22638" y="22905"/>
                    <a:pt x="23493" y="22905"/>
                  </a:cubicBezTo>
                  <a:close/>
                  <a:moveTo>
                    <a:pt x="1651" y="3090"/>
                  </a:moveTo>
                  <a:lnTo>
                    <a:pt x="1" y="34901"/>
                  </a:lnTo>
                  <a:lnTo>
                    <a:pt x="1152" y="34901"/>
                  </a:lnTo>
                  <a:lnTo>
                    <a:pt x="1849" y="21456"/>
                  </a:lnTo>
                  <a:lnTo>
                    <a:pt x="3114" y="21456"/>
                  </a:lnTo>
                  <a:cubicBezTo>
                    <a:pt x="3575" y="21456"/>
                    <a:pt x="3917" y="21811"/>
                    <a:pt x="4140" y="22522"/>
                  </a:cubicBezTo>
                  <a:cubicBezTo>
                    <a:pt x="4363" y="23232"/>
                    <a:pt x="4560" y="24638"/>
                    <a:pt x="4730" y="26740"/>
                  </a:cubicBezTo>
                  <a:lnTo>
                    <a:pt x="5393" y="34901"/>
                  </a:lnTo>
                  <a:lnTo>
                    <a:pt x="6601" y="34901"/>
                  </a:lnTo>
                  <a:lnTo>
                    <a:pt x="5881" y="26208"/>
                  </a:lnTo>
                  <a:cubicBezTo>
                    <a:pt x="5669" y="23708"/>
                    <a:pt x="5483" y="22039"/>
                    <a:pt x="5322" y="21201"/>
                  </a:cubicBezTo>
                  <a:cubicBezTo>
                    <a:pt x="5162" y="20363"/>
                    <a:pt x="4960" y="19837"/>
                    <a:pt x="4718" y="19624"/>
                  </a:cubicBezTo>
                  <a:cubicBezTo>
                    <a:pt x="5301" y="19212"/>
                    <a:pt x="5769" y="18196"/>
                    <a:pt x="6125" y="16577"/>
                  </a:cubicBezTo>
                  <a:cubicBezTo>
                    <a:pt x="6480" y="14958"/>
                    <a:pt x="6658" y="13040"/>
                    <a:pt x="6658" y="10825"/>
                  </a:cubicBezTo>
                  <a:cubicBezTo>
                    <a:pt x="6658" y="8325"/>
                    <a:pt x="6449" y="6411"/>
                    <a:pt x="6031" y="5082"/>
                  </a:cubicBezTo>
                  <a:cubicBezTo>
                    <a:pt x="5613" y="3754"/>
                    <a:pt x="5013" y="3090"/>
                    <a:pt x="4231" y="3090"/>
                  </a:cubicBezTo>
                  <a:close/>
                  <a:moveTo>
                    <a:pt x="17000" y="4262"/>
                  </a:moveTo>
                  <a:lnTo>
                    <a:pt x="16649" y="11038"/>
                  </a:lnTo>
                  <a:lnTo>
                    <a:pt x="15781" y="11038"/>
                  </a:lnTo>
                  <a:lnTo>
                    <a:pt x="15617" y="14084"/>
                  </a:lnTo>
                  <a:lnTo>
                    <a:pt x="16501" y="14084"/>
                  </a:lnTo>
                  <a:lnTo>
                    <a:pt x="15827" y="27039"/>
                  </a:lnTo>
                  <a:cubicBezTo>
                    <a:pt x="15804" y="27507"/>
                    <a:pt x="15787" y="27937"/>
                    <a:pt x="15776" y="28328"/>
                  </a:cubicBezTo>
                  <a:cubicBezTo>
                    <a:pt x="15764" y="28718"/>
                    <a:pt x="15758" y="29077"/>
                    <a:pt x="15758" y="29404"/>
                  </a:cubicBezTo>
                  <a:cubicBezTo>
                    <a:pt x="15758" y="31250"/>
                    <a:pt x="15911" y="32628"/>
                    <a:pt x="16215" y="33537"/>
                  </a:cubicBezTo>
                  <a:cubicBezTo>
                    <a:pt x="16519" y="34446"/>
                    <a:pt x="16981" y="34901"/>
                    <a:pt x="17601" y="34901"/>
                  </a:cubicBezTo>
                  <a:lnTo>
                    <a:pt x="18599" y="34901"/>
                  </a:lnTo>
                  <a:lnTo>
                    <a:pt x="18775" y="31619"/>
                  </a:lnTo>
                  <a:lnTo>
                    <a:pt x="17720" y="31619"/>
                  </a:lnTo>
                  <a:cubicBezTo>
                    <a:pt x="17399" y="31619"/>
                    <a:pt x="17166" y="31413"/>
                    <a:pt x="17020" y="31002"/>
                  </a:cubicBezTo>
                  <a:cubicBezTo>
                    <a:pt x="16875" y="30590"/>
                    <a:pt x="16802" y="29929"/>
                    <a:pt x="16802" y="29020"/>
                  </a:cubicBezTo>
                  <a:cubicBezTo>
                    <a:pt x="16802" y="28835"/>
                    <a:pt x="16808" y="28580"/>
                    <a:pt x="16819" y="28253"/>
                  </a:cubicBezTo>
                  <a:cubicBezTo>
                    <a:pt x="16830" y="27926"/>
                    <a:pt x="16847" y="27522"/>
                    <a:pt x="16870" y="27039"/>
                  </a:cubicBezTo>
                  <a:lnTo>
                    <a:pt x="17545" y="14084"/>
                  </a:lnTo>
                  <a:lnTo>
                    <a:pt x="19626" y="14084"/>
                  </a:lnTo>
                  <a:lnTo>
                    <a:pt x="19784" y="11038"/>
                  </a:lnTo>
                  <a:lnTo>
                    <a:pt x="17698" y="11038"/>
                  </a:lnTo>
                  <a:lnTo>
                    <a:pt x="18044" y="4262"/>
                  </a:lnTo>
                  <a:close/>
                  <a:moveTo>
                    <a:pt x="11812" y="10462"/>
                  </a:moveTo>
                  <a:cubicBezTo>
                    <a:pt x="11461" y="10462"/>
                    <a:pt x="11097" y="10601"/>
                    <a:pt x="10721" y="10878"/>
                  </a:cubicBezTo>
                  <a:cubicBezTo>
                    <a:pt x="10345" y="11155"/>
                    <a:pt x="9960" y="11570"/>
                    <a:pt x="9567" y="12124"/>
                  </a:cubicBezTo>
                  <a:lnTo>
                    <a:pt x="9385" y="15746"/>
                  </a:lnTo>
                  <a:cubicBezTo>
                    <a:pt x="9763" y="15093"/>
                    <a:pt x="10131" y="14603"/>
                    <a:pt x="10488" y="14276"/>
                  </a:cubicBezTo>
                  <a:cubicBezTo>
                    <a:pt x="10845" y="13949"/>
                    <a:pt x="11194" y="13786"/>
                    <a:pt x="11534" y="13786"/>
                  </a:cubicBezTo>
                  <a:cubicBezTo>
                    <a:pt x="12030" y="13786"/>
                    <a:pt x="12414" y="14138"/>
                    <a:pt x="12688" y="14841"/>
                  </a:cubicBezTo>
                  <a:cubicBezTo>
                    <a:pt x="12962" y="15544"/>
                    <a:pt x="13099" y="16527"/>
                    <a:pt x="13099" y="17792"/>
                  </a:cubicBezTo>
                  <a:cubicBezTo>
                    <a:pt x="13099" y="18076"/>
                    <a:pt x="13097" y="18285"/>
                    <a:pt x="13094" y="18420"/>
                  </a:cubicBezTo>
                  <a:cubicBezTo>
                    <a:pt x="13090" y="18555"/>
                    <a:pt x="13084" y="18679"/>
                    <a:pt x="13077" y="18793"/>
                  </a:cubicBezTo>
                  <a:lnTo>
                    <a:pt x="13020" y="19837"/>
                  </a:lnTo>
                  <a:lnTo>
                    <a:pt x="11568" y="19837"/>
                  </a:lnTo>
                  <a:cubicBezTo>
                    <a:pt x="10529" y="19837"/>
                    <a:pt x="9713" y="20647"/>
                    <a:pt x="9122" y="22266"/>
                  </a:cubicBezTo>
                  <a:cubicBezTo>
                    <a:pt x="8530" y="23885"/>
                    <a:pt x="8234" y="26087"/>
                    <a:pt x="8234" y="28871"/>
                  </a:cubicBezTo>
                  <a:cubicBezTo>
                    <a:pt x="8234" y="30817"/>
                    <a:pt x="8407" y="32411"/>
                    <a:pt x="8753" y="33654"/>
                  </a:cubicBezTo>
                  <a:cubicBezTo>
                    <a:pt x="9099" y="34897"/>
                    <a:pt x="9542" y="35519"/>
                    <a:pt x="10083" y="35519"/>
                  </a:cubicBezTo>
                  <a:cubicBezTo>
                    <a:pt x="10563" y="35519"/>
                    <a:pt x="10999" y="35167"/>
                    <a:pt x="11390" y="34464"/>
                  </a:cubicBezTo>
                  <a:cubicBezTo>
                    <a:pt x="11781" y="33761"/>
                    <a:pt x="12130" y="32699"/>
                    <a:pt x="12436" y="31279"/>
                  </a:cubicBezTo>
                  <a:lnTo>
                    <a:pt x="12436" y="31279"/>
                  </a:lnTo>
                  <a:lnTo>
                    <a:pt x="12243" y="34901"/>
                  </a:lnTo>
                  <a:lnTo>
                    <a:pt x="13286" y="34901"/>
                  </a:lnTo>
                  <a:lnTo>
                    <a:pt x="13995" y="21286"/>
                  </a:lnTo>
                  <a:cubicBezTo>
                    <a:pt x="14033" y="20576"/>
                    <a:pt x="14061" y="19905"/>
                    <a:pt x="14080" y="19272"/>
                  </a:cubicBezTo>
                  <a:cubicBezTo>
                    <a:pt x="14099" y="18640"/>
                    <a:pt x="14109" y="18090"/>
                    <a:pt x="14109" y="17621"/>
                  </a:cubicBezTo>
                  <a:cubicBezTo>
                    <a:pt x="14109" y="15292"/>
                    <a:pt x="13913" y="13516"/>
                    <a:pt x="13522" y="12295"/>
                  </a:cubicBezTo>
                  <a:cubicBezTo>
                    <a:pt x="13131" y="11073"/>
                    <a:pt x="12561" y="10462"/>
                    <a:pt x="11812" y="10462"/>
                  </a:cubicBezTo>
                  <a:close/>
                  <a:moveTo>
                    <a:pt x="23481" y="10462"/>
                  </a:moveTo>
                  <a:cubicBezTo>
                    <a:pt x="23130" y="10462"/>
                    <a:pt x="22766" y="10601"/>
                    <a:pt x="22390" y="10878"/>
                  </a:cubicBezTo>
                  <a:cubicBezTo>
                    <a:pt x="22014" y="11155"/>
                    <a:pt x="21629" y="11570"/>
                    <a:pt x="21236" y="12124"/>
                  </a:cubicBezTo>
                  <a:lnTo>
                    <a:pt x="21054" y="15746"/>
                  </a:lnTo>
                  <a:cubicBezTo>
                    <a:pt x="21432" y="15093"/>
                    <a:pt x="21800" y="14603"/>
                    <a:pt x="22157" y="14276"/>
                  </a:cubicBezTo>
                  <a:cubicBezTo>
                    <a:pt x="22514" y="13949"/>
                    <a:pt x="22863" y="13786"/>
                    <a:pt x="23203" y="13786"/>
                  </a:cubicBezTo>
                  <a:cubicBezTo>
                    <a:pt x="23699" y="13786"/>
                    <a:pt x="24083" y="14138"/>
                    <a:pt x="24357" y="14841"/>
                  </a:cubicBezTo>
                  <a:cubicBezTo>
                    <a:pt x="24631" y="15544"/>
                    <a:pt x="24768" y="16527"/>
                    <a:pt x="24768" y="17792"/>
                  </a:cubicBezTo>
                  <a:cubicBezTo>
                    <a:pt x="24768" y="18076"/>
                    <a:pt x="24766" y="18285"/>
                    <a:pt x="24763" y="18420"/>
                  </a:cubicBezTo>
                  <a:cubicBezTo>
                    <a:pt x="24759" y="18555"/>
                    <a:pt x="24753" y="18679"/>
                    <a:pt x="24746" y="18793"/>
                  </a:cubicBezTo>
                  <a:lnTo>
                    <a:pt x="24689" y="19837"/>
                  </a:lnTo>
                  <a:lnTo>
                    <a:pt x="23237" y="19837"/>
                  </a:lnTo>
                  <a:cubicBezTo>
                    <a:pt x="22198" y="19837"/>
                    <a:pt x="21382" y="20647"/>
                    <a:pt x="20791" y="22266"/>
                  </a:cubicBezTo>
                  <a:cubicBezTo>
                    <a:pt x="20199" y="23885"/>
                    <a:pt x="19903" y="26087"/>
                    <a:pt x="19903" y="28871"/>
                  </a:cubicBezTo>
                  <a:cubicBezTo>
                    <a:pt x="19903" y="30817"/>
                    <a:pt x="20076" y="32411"/>
                    <a:pt x="20422" y="33654"/>
                  </a:cubicBezTo>
                  <a:cubicBezTo>
                    <a:pt x="20768" y="34897"/>
                    <a:pt x="21211" y="35519"/>
                    <a:pt x="21752" y="35519"/>
                  </a:cubicBezTo>
                  <a:cubicBezTo>
                    <a:pt x="22232" y="35519"/>
                    <a:pt x="22668" y="35167"/>
                    <a:pt x="23059" y="34464"/>
                  </a:cubicBezTo>
                  <a:cubicBezTo>
                    <a:pt x="23450" y="33761"/>
                    <a:pt x="23799" y="32699"/>
                    <a:pt x="24105" y="31279"/>
                  </a:cubicBezTo>
                  <a:lnTo>
                    <a:pt x="24105" y="31279"/>
                  </a:lnTo>
                  <a:lnTo>
                    <a:pt x="23912" y="34901"/>
                  </a:lnTo>
                  <a:lnTo>
                    <a:pt x="24955" y="34901"/>
                  </a:lnTo>
                  <a:lnTo>
                    <a:pt x="25664" y="21286"/>
                  </a:lnTo>
                  <a:cubicBezTo>
                    <a:pt x="25702" y="20576"/>
                    <a:pt x="25730" y="19905"/>
                    <a:pt x="25749" y="19272"/>
                  </a:cubicBezTo>
                  <a:cubicBezTo>
                    <a:pt x="25768" y="18640"/>
                    <a:pt x="25778" y="18090"/>
                    <a:pt x="25778" y="17621"/>
                  </a:cubicBezTo>
                  <a:cubicBezTo>
                    <a:pt x="25778" y="15292"/>
                    <a:pt x="25582" y="13516"/>
                    <a:pt x="25191" y="12295"/>
                  </a:cubicBezTo>
                  <a:cubicBezTo>
                    <a:pt x="24800" y="11073"/>
                    <a:pt x="24230" y="10462"/>
                    <a:pt x="23481" y="104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688850" y="1139925"/>
              <a:ext cx="145175" cy="962000"/>
            </a:xfrm>
            <a:custGeom>
              <a:pathLst>
                <a:path extrusionOk="0" h="38480" w="5807">
                  <a:moveTo>
                    <a:pt x="5160" y="2451"/>
                  </a:moveTo>
                  <a:lnTo>
                    <a:pt x="5160" y="36051"/>
                  </a:lnTo>
                  <a:lnTo>
                    <a:pt x="652" y="36051"/>
                  </a:lnTo>
                  <a:lnTo>
                    <a:pt x="652" y="2451"/>
                  </a:lnTo>
                  <a:close/>
                  <a:moveTo>
                    <a:pt x="0" y="0"/>
                  </a:moveTo>
                  <a:lnTo>
                    <a:pt x="0" y="38480"/>
                  </a:lnTo>
                  <a:lnTo>
                    <a:pt x="5807" y="38480"/>
                  </a:lnTo>
                  <a:lnTo>
                    <a:pt x="58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5" name="Shape 385"/>
          <p:cNvGrpSpPr/>
          <p:nvPr/>
        </p:nvGrpSpPr>
        <p:grpSpPr>
          <a:xfrm>
            <a:off x="931983" y="3605608"/>
            <a:ext cx="667917" cy="330377"/>
            <a:chOff x="142050" y="244950"/>
            <a:chExt cx="2976900" cy="2517475"/>
          </a:xfrm>
        </p:grpSpPr>
        <p:sp>
          <p:nvSpPr>
            <p:cNvPr id="386" name="Shape 386"/>
            <p:cNvSpPr/>
            <p:nvPr/>
          </p:nvSpPr>
          <p:spPr>
            <a:xfrm>
              <a:off x="1248800" y="1548375"/>
              <a:ext cx="1599100" cy="25"/>
            </a:xfrm>
            <a:custGeom>
              <a:pathLst>
                <a:path extrusionOk="0" fill="none" h="1" w="63964">
                  <a:moveTo>
                    <a:pt x="1" y="0"/>
                  </a:moveTo>
                  <a:lnTo>
                    <a:pt x="63963" y="0"/>
                  </a:lnTo>
                </a:path>
              </a:pathLst>
            </a:custGeom>
            <a:noFill/>
            <a:ln cap="rnd" cmpd="sng" w="283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284175" y="1863650"/>
              <a:ext cx="1834775" cy="898775"/>
            </a:xfrm>
            <a:custGeom>
              <a:pathLst>
                <a:path extrusionOk="0" h="35951" w="73391">
                  <a:moveTo>
                    <a:pt x="67500" y="12815"/>
                  </a:moveTo>
                  <a:cubicBezTo>
                    <a:pt x="68588" y="12815"/>
                    <a:pt x="69448" y="13352"/>
                    <a:pt x="70081" y="14426"/>
                  </a:cubicBezTo>
                  <a:cubicBezTo>
                    <a:pt x="70713" y="15499"/>
                    <a:pt x="71029" y="16958"/>
                    <a:pt x="71029" y="18803"/>
                  </a:cubicBezTo>
                  <a:cubicBezTo>
                    <a:pt x="71029" y="19060"/>
                    <a:pt x="71023" y="19317"/>
                    <a:pt x="71009" y="19574"/>
                  </a:cubicBezTo>
                  <a:cubicBezTo>
                    <a:pt x="70996" y="19831"/>
                    <a:pt x="70976" y="20081"/>
                    <a:pt x="70950" y="20323"/>
                  </a:cubicBezTo>
                  <a:lnTo>
                    <a:pt x="62181" y="20346"/>
                  </a:lnTo>
                  <a:cubicBezTo>
                    <a:pt x="62658" y="17941"/>
                    <a:pt x="63361" y="16085"/>
                    <a:pt x="64290" y="14777"/>
                  </a:cubicBezTo>
                  <a:cubicBezTo>
                    <a:pt x="65219" y="13469"/>
                    <a:pt x="66289" y="12815"/>
                    <a:pt x="67500" y="12815"/>
                  </a:cubicBezTo>
                  <a:close/>
                  <a:moveTo>
                    <a:pt x="28417" y="22523"/>
                  </a:moveTo>
                  <a:lnTo>
                    <a:pt x="28311" y="23453"/>
                  </a:lnTo>
                  <a:cubicBezTo>
                    <a:pt x="27993" y="26175"/>
                    <a:pt x="27338" y="28348"/>
                    <a:pt x="26348" y="29974"/>
                  </a:cubicBezTo>
                  <a:cubicBezTo>
                    <a:pt x="25357" y="31599"/>
                    <a:pt x="24199" y="32412"/>
                    <a:pt x="22872" y="32412"/>
                  </a:cubicBezTo>
                  <a:cubicBezTo>
                    <a:pt x="22005" y="32412"/>
                    <a:pt x="21326" y="32034"/>
                    <a:pt x="20836" y="31278"/>
                  </a:cubicBezTo>
                  <a:cubicBezTo>
                    <a:pt x="20345" y="30522"/>
                    <a:pt x="20099" y="29479"/>
                    <a:pt x="20099" y="28148"/>
                  </a:cubicBezTo>
                  <a:cubicBezTo>
                    <a:pt x="20099" y="26228"/>
                    <a:pt x="20579" y="24810"/>
                    <a:pt x="21539" y="23895"/>
                  </a:cubicBezTo>
                  <a:cubicBezTo>
                    <a:pt x="22498" y="22980"/>
                    <a:pt x="23978" y="22523"/>
                    <a:pt x="25976" y="22523"/>
                  </a:cubicBezTo>
                  <a:close/>
                  <a:moveTo>
                    <a:pt x="1" y="1429"/>
                  </a:moveTo>
                  <a:lnTo>
                    <a:pt x="3477" y="35293"/>
                  </a:lnTo>
                  <a:lnTo>
                    <a:pt x="6594" y="35293"/>
                  </a:lnTo>
                  <a:lnTo>
                    <a:pt x="18043" y="1429"/>
                  </a:lnTo>
                  <a:lnTo>
                    <a:pt x="15125" y="1429"/>
                  </a:lnTo>
                  <a:lnTo>
                    <a:pt x="5507" y="30552"/>
                  </a:lnTo>
                  <a:lnTo>
                    <a:pt x="2628" y="1429"/>
                  </a:lnTo>
                  <a:close/>
                  <a:moveTo>
                    <a:pt x="38088" y="0"/>
                  </a:moveTo>
                  <a:lnTo>
                    <a:pt x="34068" y="35293"/>
                  </a:lnTo>
                  <a:lnTo>
                    <a:pt x="36510" y="35293"/>
                  </a:lnTo>
                  <a:lnTo>
                    <a:pt x="40529" y="0"/>
                  </a:lnTo>
                  <a:close/>
                  <a:moveTo>
                    <a:pt x="25950" y="9277"/>
                  </a:moveTo>
                  <a:cubicBezTo>
                    <a:pt x="25127" y="9277"/>
                    <a:pt x="24276" y="9424"/>
                    <a:pt x="23396" y="9719"/>
                  </a:cubicBezTo>
                  <a:cubicBezTo>
                    <a:pt x="22516" y="10014"/>
                    <a:pt x="21616" y="10456"/>
                    <a:pt x="20696" y="11046"/>
                  </a:cubicBezTo>
                  <a:lnTo>
                    <a:pt x="20272" y="14902"/>
                  </a:lnTo>
                  <a:cubicBezTo>
                    <a:pt x="21156" y="14206"/>
                    <a:pt x="22016" y="13685"/>
                    <a:pt x="22852" y="13337"/>
                  </a:cubicBezTo>
                  <a:cubicBezTo>
                    <a:pt x="23688" y="12989"/>
                    <a:pt x="24504" y="12815"/>
                    <a:pt x="25300" y="12815"/>
                  </a:cubicBezTo>
                  <a:cubicBezTo>
                    <a:pt x="26458" y="12815"/>
                    <a:pt x="27358" y="13189"/>
                    <a:pt x="27999" y="13938"/>
                  </a:cubicBezTo>
                  <a:cubicBezTo>
                    <a:pt x="28641" y="14686"/>
                    <a:pt x="28961" y="15734"/>
                    <a:pt x="28961" y="17079"/>
                  </a:cubicBezTo>
                  <a:cubicBezTo>
                    <a:pt x="28961" y="17382"/>
                    <a:pt x="28957" y="17605"/>
                    <a:pt x="28948" y="17748"/>
                  </a:cubicBezTo>
                  <a:cubicBezTo>
                    <a:pt x="28939" y="17892"/>
                    <a:pt x="28926" y="18024"/>
                    <a:pt x="28908" y="18145"/>
                  </a:cubicBezTo>
                  <a:lnTo>
                    <a:pt x="28776" y="19257"/>
                  </a:lnTo>
                  <a:lnTo>
                    <a:pt x="25379" y="19257"/>
                  </a:lnTo>
                  <a:cubicBezTo>
                    <a:pt x="22947" y="19257"/>
                    <a:pt x="21039" y="20119"/>
                    <a:pt x="19655" y="21843"/>
                  </a:cubicBezTo>
                  <a:cubicBezTo>
                    <a:pt x="18271" y="23566"/>
                    <a:pt x="17579" y="25910"/>
                    <a:pt x="17579" y="28874"/>
                  </a:cubicBezTo>
                  <a:cubicBezTo>
                    <a:pt x="17579" y="30945"/>
                    <a:pt x="17983" y="32643"/>
                    <a:pt x="18793" y="33966"/>
                  </a:cubicBezTo>
                  <a:cubicBezTo>
                    <a:pt x="19602" y="35289"/>
                    <a:pt x="20639" y="35950"/>
                    <a:pt x="21904" y="35950"/>
                  </a:cubicBezTo>
                  <a:cubicBezTo>
                    <a:pt x="23027" y="35950"/>
                    <a:pt x="24046" y="35576"/>
                    <a:pt x="24961" y="34828"/>
                  </a:cubicBezTo>
                  <a:cubicBezTo>
                    <a:pt x="25877" y="34079"/>
                    <a:pt x="26693" y="32949"/>
                    <a:pt x="27409" y="31437"/>
                  </a:cubicBezTo>
                  <a:lnTo>
                    <a:pt x="27409" y="31437"/>
                  </a:lnTo>
                  <a:lnTo>
                    <a:pt x="26958" y="35293"/>
                  </a:lnTo>
                  <a:lnTo>
                    <a:pt x="29399" y="35293"/>
                  </a:lnTo>
                  <a:lnTo>
                    <a:pt x="31057" y="20799"/>
                  </a:lnTo>
                  <a:cubicBezTo>
                    <a:pt x="31146" y="20043"/>
                    <a:pt x="31212" y="19329"/>
                    <a:pt x="31256" y="18656"/>
                  </a:cubicBezTo>
                  <a:cubicBezTo>
                    <a:pt x="31301" y="17983"/>
                    <a:pt x="31323" y="17397"/>
                    <a:pt x="31323" y="16898"/>
                  </a:cubicBezTo>
                  <a:cubicBezTo>
                    <a:pt x="31323" y="14418"/>
                    <a:pt x="30865" y="12528"/>
                    <a:pt x="29950" y="11227"/>
                  </a:cubicBezTo>
                  <a:cubicBezTo>
                    <a:pt x="29034" y="9927"/>
                    <a:pt x="27701" y="9277"/>
                    <a:pt x="25950" y="9277"/>
                  </a:cubicBezTo>
                  <a:close/>
                  <a:moveTo>
                    <a:pt x="44218" y="9889"/>
                  </a:moveTo>
                  <a:lnTo>
                    <a:pt x="42480" y="25222"/>
                  </a:lnTo>
                  <a:cubicBezTo>
                    <a:pt x="42391" y="25948"/>
                    <a:pt x="42325" y="26651"/>
                    <a:pt x="42281" y="27331"/>
                  </a:cubicBezTo>
                  <a:cubicBezTo>
                    <a:pt x="42237" y="28012"/>
                    <a:pt x="42214" y="28579"/>
                    <a:pt x="42214" y="29033"/>
                  </a:cubicBezTo>
                  <a:cubicBezTo>
                    <a:pt x="42214" y="31210"/>
                    <a:pt x="42577" y="32907"/>
                    <a:pt x="43302" y="34125"/>
                  </a:cubicBezTo>
                  <a:cubicBezTo>
                    <a:pt x="44028" y="35342"/>
                    <a:pt x="45040" y="35950"/>
                    <a:pt x="46340" y="35950"/>
                  </a:cubicBezTo>
                  <a:cubicBezTo>
                    <a:pt x="47411" y="35950"/>
                    <a:pt x="48421" y="35546"/>
                    <a:pt x="49372" y="34737"/>
                  </a:cubicBezTo>
                  <a:cubicBezTo>
                    <a:pt x="50323" y="33928"/>
                    <a:pt x="51143" y="32783"/>
                    <a:pt x="51833" y="31301"/>
                  </a:cubicBezTo>
                  <a:lnTo>
                    <a:pt x="51833" y="31301"/>
                  </a:lnTo>
                  <a:lnTo>
                    <a:pt x="51342" y="35293"/>
                  </a:lnTo>
                  <a:lnTo>
                    <a:pt x="53783" y="35293"/>
                  </a:lnTo>
                  <a:lnTo>
                    <a:pt x="56662" y="9889"/>
                  </a:lnTo>
                  <a:lnTo>
                    <a:pt x="54221" y="9889"/>
                  </a:lnTo>
                  <a:lnTo>
                    <a:pt x="52589" y="23952"/>
                  </a:lnTo>
                  <a:cubicBezTo>
                    <a:pt x="52297" y="26507"/>
                    <a:pt x="51673" y="28541"/>
                    <a:pt x="50718" y="30053"/>
                  </a:cubicBezTo>
                  <a:cubicBezTo>
                    <a:pt x="49763" y="31565"/>
                    <a:pt x="48631" y="32321"/>
                    <a:pt x="47322" y="32321"/>
                  </a:cubicBezTo>
                  <a:cubicBezTo>
                    <a:pt x="46482" y="32321"/>
                    <a:pt x="45832" y="31970"/>
                    <a:pt x="45372" y="31267"/>
                  </a:cubicBezTo>
                  <a:cubicBezTo>
                    <a:pt x="44912" y="30564"/>
                    <a:pt x="44682" y="29569"/>
                    <a:pt x="44682" y="28284"/>
                  </a:cubicBezTo>
                  <a:cubicBezTo>
                    <a:pt x="44682" y="27936"/>
                    <a:pt x="44702" y="27498"/>
                    <a:pt x="44742" y="26969"/>
                  </a:cubicBezTo>
                  <a:cubicBezTo>
                    <a:pt x="44782" y="26439"/>
                    <a:pt x="44846" y="25804"/>
                    <a:pt x="44934" y="25063"/>
                  </a:cubicBezTo>
                  <a:lnTo>
                    <a:pt x="46672" y="9889"/>
                  </a:lnTo>
                  <a:close/>
                  <a:moveTo>
                    <a:pt x="67885" y="9277"/>
                  </a:moveTo>
                  <a:cubicBezTo>
                    <a:pt x="66815" y="9277"/>
                    <a:pt x="65805" y="9579"/>
                    <a:pt x="64854" y="10184"/>
                  </a:cubicBezTo>
                  <a:cubicBezTo>
                    <a:pt x="63903" y="10789"/>
                    <a:pt x="63083" y="11651"/>
                    <a:pt x="62393" y="12770"/>
                  </a:cubicBezTo>
                  <a:cubicBezTo>
                    <a:pt x="61323" y="14554"/>
                    <a:pt x="60511" y="16584"/>
                    <a:pt x="59958" y="18860"/>
                  </a:cubicBezTo>
                  <a:cubicBezTo>
                    <a:pt x="59406" y="21136"/>
                    <a:pt x="59129" y="23597"/>
                    <a:pt x="59129" y="26243"/>
                  </a:cubicBezTo>
                  <a:cubicBezTo>
                    <a:pt x="59129" y="29343"/>
                    <a:pt x="59684" y="31735"/>
                    <a:pt x="60794" y="33421"/>
                  </a:cubicBezTo>
                  <a:cubicBezTo>
                    <a:pt x="61904" y="35107"/>
                    <a:pt x="63490" y="35950"/>
                    <a:pt x="65550" y="35950"/>
                  </a:cubicBezTo>
                  <a:cubicBezTo>
                    <a:pt x="66514" y="35950"/>
                    <a:pt x="67463" y="35799"/>
                    <a:pt x="68396" y="35497"/>
                  </a:cubicBezTo>
                  <a:cubicBezTo>
                    <a:pt x="69329" y="35194"/>
                    <a:pt x="70233" y="34741"/>
                    <a:pt x="71109" y="34136"/>
                  </a:cubicBezTo>
                  <a:lnTo>
                    <a:pt x="71573" y="30008"/>
                  </a:lnTo>
                  <a:lnTo>
                    <a:pt x="71573" y="30008"/>
                  </a:lnTo>
                  <a:cubicBezTo>
                    <a:pt x="70760" y="30794"/>
                    <a:pt x="69880" y="31391"/>
                    <a:pt x="68933" y="31800"/>
                  </a:cubicBezTo>
                  <a:cubicBezTo>
                    <a:pt x="67987" y="32208"/>
                    <a:pt x="66983" y="32412"/>
                    <a:pt x="65922" y="32412"/>
                  </a:cubicBezTo>
                  <a:cubicBezTo>
                    <a:pt x="64542" y="32412"/>
                    <a:pt x="63474" y="31838"/>
                    <a:pt x="62718" y="30688"/>
                  </a:cubicBezTo>
                  <a:cubicBezTo>
                    <a:pt x="61962" y="29539"/>
                    <a:pt x="61584" y="27914"/>
                    <a:pt x="61584" y="25812"/>
                  </a:cubicBezTo>
                  <a:cubicBezTo>
                    <a:pt x="61584" y="25570"/>
                    <a:pt x="61592" y="25283"/>
                    <a:pt x="61610" y="24950"/>
                  </a:cubicBezTo>
                  <a:cubicBezTo>
                    <a:pt x="61628" y="24617"/>
                    <a:pt x="61663" y="24164"/>
                    <a:pt x="61716" y="23589"/>
                  </a:cubicBezTo>
                  <a:lnTo>
                    <a:pt x="73072" y="23589"/>
                  </a:lnTo>
                  <a:cubicBezTo>
                    <a:pt x="73179" y="22682"/>
                    <a:pt x="73258" y="21831"/>
                    <a:pt x="73311" y="21037"/>
                  </a:cubicBezTo>
                  <a:cubicBezTo>
                    <a:pt x="73364" y="20243"/>
                    <a:pt x="73391" y="19499"/>
                    <a:pt x="73391" y="18803"/>
                  </a:cubicBezTo>
                  <a:cubicBezTo>
                    <a:pt x="73391" y="15900"/>
                    <a:pt x="72893" y="13586"/>
                    <a:pt x="71898" y="11863"/>
                  </a:cubicBezTo>
                  <a:cubicBezTo>
                    <a:pt x="70903" y="10139"/>
                    <a:pt x="69566" y="9277"/>
                    <a:pt x="67885" y="9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466925" y="244950"/>
              <a:ext cx="1206625" cy="878350"/>
            </a:xfrm>
            <a:custGeom>
              <a:pathLst>
                <a:path extrusionOk="0" h="35134" w="48265">
                  <a:moveTo>
                    <a:pt x="31986" y="3720"/>
                  </a:moveTo>
                  <a:cubicBezTo>
                    <a:pt x="33587" y="3720"/>
                    <a:pt x="34829" y="4578"/>
                    <a:pt x="35714" y="6294"/>
                  </a:cubicBezTo>
                  <a:cubicBezTo>
                    <a:pt x="36598" y="8010"/>
                    <a:pt x="37041" y="10434"/>
                    <a:pt x="37041" y="13564"/>
                  </a:cubicBezTo>
                  <a:cubicBezTo>
                    <a:pt x="37041" y="15348"/>
                    <a:pt x="36899" y="17136"/>
                    <a:pt x="36616" y="18928"/>
                  </a:cubicBezTo>
                  <a:cubicBezTo>
                    <a:pt x="36333" y="20720"/>
                    <a:pt x="35922" y="22432"/>
                    <a:pt x="35382" y="24065"/>
                  </a:cubicBezTo>
                  <a:cubicBezTo>
                    <a:pt x="34577" y="26500"/>
                    <a:pt x="33607" y="28333"/>
                    <a:pt x="32470" y="29566"/>
                  </a:cubicBezTo>
                  <a:cubicBezTo>
                    <a:pt x="31334" y="30798"/>
                    <a:pt x="30040" y="31414"/>
                    <a:pt x="28590" y="31414"/>
                  </a:cubicBezTo>
                  <a:cubicBezTo>
                    <a:pt x="26980" y="31414"/>
                    <a:pt x="25735" y="30560"/>
                    <a:pt x="24855" y="28851"/>
                  </a:cubicBezTo>
                  <a:cubicBezTo>
                    <a:pt x="23975" y="27142"/>
                    <a:pt x="23535" y="24716"/>
                    <a:pt x="23535" y="21570"/>
                  </a:cubicBezTo>
                  <a:cubicBezTo>
                    <a:pt x="23535" y="19756"/>
                    <a:pt x="23675" y="17956"/>
                    <a:pt x="23953" y="16172"/>
                  </a:cubicBezTo>
                  <a:cubicBezTo>
                    <a:pt x="24232" y="14388"/>
                    <a:pt x="24636" y="12702"/>
                    <a:pt x="25167" y="11114"/>
                  </a:cubicBezTo>
                  <a:cubicBezTo>
                    <a:pt x="25998" y="8619"/>
                    <a:pt x="26976" y="6763"/>
                    <a:pt x="28099" y="5546"/>
                  </a:cubicBezTo>
                  <a:cubicBezTo>
                    <a:pt x="29222" y="4329"/>
                    <a:pt x="30518" y="3720"/>
                    <a:pt x="31986" y="3720"/>
                  </a:cubicBezTo>
                  <a:close/>
                  <a:moveTo>
                    <a:pt x="3861" y="613"/>
                  </a:moveTo>
                  <a:lnTo>
                    <a:pt x="1" y="34476"/>
                  </a:lnTo>
                  <a:lnTo>
                    <a:pt x="2614" y="34476"/>
                  </a:lnTo>
                  <a:lnTo>
                    <a:pt x="5931" y="5262"/>
                  </a:lnTo>
                  <a:lnTo>
                    <a:pt x="11383" y="34476"/>
                  </a:lnTo>
                  <a:lnTo>
                    <a:pt x="15005" y="34476"/>
                  </a:lnTo>
                  <a:lnTo>
                    <a:pt x="18866" y="613"/>
                  </a:lnTo>
                  <a:lnTo>
                    <a:pt x="16252" y="613"/>
                  </a:lnTo>
                  <a:lnTo>
                    <a:pt x="12936" y="29645"/>
                  </a:lnTo>
                  <a:lnTo>
                    <a:pt x="7470" y="613"/>
                  </a:lnTo>
                  <a:close/>
                  <a:moveTo>
                    <a:pt x="45571" y="613"/>
                  </a:moveTo>
                  <a:lnTo>
                    <a:pt x="41711" y="34476"/>
                  </a:lnTo>
                  <a:lnTo>
                    <a:pt x="44404" y="34476"/>
                  </a:lnTo>
                  <a:lnTo>
                    <a:pt x="48264" y="613"/>
                  </a:lnTo>
                  <a:close/>
                  <a:moveTo>
                    <a:pt x="32066" y="0"/>
                  </a:moveTo>
                  <a:cubicBezTo>
                    <a:pt x="30403" y="0"/>
                    <a:pt x="28882" y="578"/>
                    <a:pt x="27502" y="1735"/>
                  </a:cubicBezTo>
                  <a:cubicBezTo>
                    <a:pt x="26122" y="2892"/>
                    <a:pt x="24871" y="4642"/>
                    <a:pt x="23748" y="6986"/>
                  </a:cubicBezTo>
                  <a:cubicBezTo>
                    <a:pt x="22792" y="8982"/>
                    <a:pt x="22043" y="11258"/>
                    <a:pt x="21499" y="13813"/>
                  </a:cubicBezTo>
                  <a:cubicBezTo>
                    <a:pt x="20955" y="16369"/>
                    <a:pt x="20683" y="18871"/>
                    <a:pt x="20683" y="21321"/>
                  </a:cubicBezTo>
                  <a:cubicBezTo>
                    <a:pt x="20683" y="25600"/>
                    <a:pt x="21379" y="28972"/>
                    <a:pt x="22772" y="31437"/>
                  </a:cubicBezTo>
                  <a:cubicBezTo>
                    <a:pt x="24165" y="33902"/>
                    <a:pt x="26078" y="35134"/>
                    <a:pt x="28510" y="35134"/>
                  </a:cubicBezTo>
                  <a:cubicBezTo>
                    <a:pt x="30182" y="35134"/>
                    <a:pt x="31701" y="34559"/>
                    <a:pt x="33067" y="33410"/>
                  </a:cubicBezTo>
                  <a:cubicBezTo>
                    <a:pt x="34434" y="32261"/>
                    <a:pt x="35683" y="30507"/>
                    <a:pt x="36815" y="28148"/>
                  </a:cubicBezTo>
                  <a:cubicBezTo>
                    <a:pt x="37806" y="26107"/>
                    <a:pt x="38566" y="23831"/>
                    <a:pt x="39097" y="21321"/>
                  </a:cubicBezTo>
                  <a:cubicBezTo>
                    <a:pt x="39628" y="18811"/>
                    <a:pt x="39893" y="16255"/>
                    <a:pt x="39893" y="13654"/>
                  </a:cubicBezTo>
                  <a:cubicBezTo>
                    <a:pt x="39893" y="9436"/>
                    <a:pt x="39194" y="6105"/>
                    <a:pt x="37797" y="3663"/>
                  </a:cubicBezTo>
                  <a:cubicBezTo>
                    <a:pt x="36399" y="1221"/>
                    <a:pt x="34489" y="0"/>
                    <a:pt x="320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42050" y="992100"/>
              <a:ext cx="389400" cy="846625"/>
            </a:xfrm>
            <a:custGeom>
              <a:pathLst>
                <a:path extrusionOk="0" h="33865" w="15576">
                  <a:moveTo>
                    <a:pt x="9486" y="3766"/>
                  </a:moveTo>
                  <a:cubicBezTo>
                    <a:pt x="10538" y="3766"/>
                    <a:pt x="11346" y="4204"/>
                    <a:pt x="11907" y="5081"/>
                  </a:cubicBezTo>
                  <a:cubicBezTo>
                    <a:pt x="12469" y="5958"/>
                    <a:pt x="12750" y="7221"/>
                    <a:pt x="12750" y="8869"/>
                  </a:cubicBezTo>
                  <a:cubicBezTo>
                    <a:pt x="12750" y="10926"/>
                    <a:pt x="12332" y="12593"/>
                    <a:pt x="11496" y="13871"/>
                  </a:cubicBezTo>
                  <a:cubicBezTo>
                    <a:pt x="10660" y="15148"/>
                    <a:pt x="9566" y="15787"/>
                    <a:pt x="8212" y="15787"/>
                  </a:cubicBezTo>
                  <a:lnTo>
                    <a:pt x="4763" y="15787"/>
                  </a:lnTo>
                  <a:lnTo>
                    <a:pt x="6116" y="3766"/>
                  </a:lnTo>
                  <a:close/>
                  <a:moveTo>
                    <a:pt x="3861" y="1"/>
                  </a:moveTo>
                  <a:lnTo>
                    <a:pt x="0" y="33864"/>
                  </a:lnTo>
                  <a:lnTo>
                    <a:pt x="2694" y="33864"/>
                  </a:lnTo>
                  <a:lnTo>
                    <a:pt x="4325" y="19552"/>
                  </a:lnTo>
                  <a:lnTo>
                    <a:pt x="7284" y="19552"/>
                  </a:lnTo>
                  <a:cubicBezTo>
                    <a:pt x="8363" y="19552"/>
                    <a:pt x="9163" y="19930"/>
                    <a:pt x="9685" y="20686"/>
                  </a:cubicBezTo>
                  <a:cubicBezTo>
                    <a:pt x="10207" y="21442"/>
                    <a:pt x="10667" y="22939"/>
                    <a:pt x="11065" y="25177"/>
                  </a:cubicBezTo>
                  <a:lnTo>
                    <a:pt x="12617" y="33864"/>
                  </a:lnTo>
                  <a:lnTo>
                    <a:pt x="15443" y="33864"/>
                  </a:lnTo>
                  <a:lnTo>
                    <a:pt x="13758" y="24610"/>
                  </a:lnTo>
                  <a:cubicBezTo>
                    <a:pt x="13263" y="21949"/>
                    <a:pt x="12827" y="20172"/>
                    <a:pt x="12451" y="19280"/>
                  </a:cubicBezTo>
                  <a:cubicBezTo>
                    <a:pt x="12075" y="18388"/>
                    <a:pt x="11604" y="17828"/>
                    <a:pt x="11038" y="17602"/>
                  </a:cubicBezTo>
                  <a:cubicBezTo>
                    <a:pt x="12400" y="17163"/>
                    <a:pt x="13497" y="16082"/>
                    <a:pt x="14328" y="14358"/>
                  </a:cubicBezTo>
                  <a:cubicBezTo>
                    <a:pt x="15160" y="12634"/>
                    <a:pt x="15575" y="10593"/>
                    <a:pt x="15575" y="8234"/>
                  </a:cubicBezTo>
                  <a:cubicBezTo>
                    <a:pt x="15575" y="5573"/>
                    <a:pt x="15087" y="3535"/>
                    <a:pt x="14109" y="2121"/>
                  </a:cubicBezTo>
                  <a:cubicBezTo>
                    <a:pt x="13132" y="708"/>
                    <a:pt x="11728" y="1"/>
                    <a:pt x="98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741375" y="1019900"/>
              <a:ext cx="339625" cy="1024100"/>
            </a:xfrm>
            <a:custGeom>
              <a:pathLst>
                <a:path extrusionOk="0" h="40964" w="13585">
                  <a:moveTo>
                    <a:pt x="12073" y="2608"/>
                  </a:moveTo>
                  <a:lnTo>
                    <a:pt x="12073" y="38377"/>
                  </a:lnTo>
                  <a:lnTo>
                    <a:pt x="1526" y="38377"/>
                  </a:lnTo>
                  <a:lnTo>
                    <a:pt x="1526" y="2608"/>
                  </a:lnTo>
                  <a:close/>
                  <a:moveTo>
                    <a:pt x="0" y="0"/>
                  </a:moveTo>
                  <a:lnTo>
                    <a:pt x="0" y="40963"/>
                  </a:lnTo>
                  <a:lnTo>
                    <a:pt x="13585" y="40963"/>
                  </a:lnTo>
                  <a:lnTo>
                    <a:pt x="135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1" name="Shape 391"/>
          <p:cNvGrpSpPr/>
          <p:nvPr/>
        </p:nvGrpSpPr>
        <p:grpSpPr>
          <a:xfrm>
            <a:off x="2988512" y="3940724"/>
            <a:ext cx="3045009" cy="1506677"/>
            <a:chOff x="142050" y="244950"/>
            <a:chExt cx="2976900" cy="2517475"/>
          </a:xfrm>
        </p:grpSpPr>
        <p:sp>
          <p:nvSpPr>
            <p:cNvPr id="392" name="Shape 392"/>
            <p:cNvSpPr/>
            <p:nvPr/>
          </p:nvSpPr>
          <p:spPr>
            <a:xfrm>
              <a:off x="1248800" y="1548375"/>
              <a:ext cx="1599100" cy="25"/>
            </a:xfrm>
            <a:custGeom>
              <a:pathLst>
                <a:path extrusionOk="0" fill="none" h="1" w="63964">
                  <a:moveTo>
                    <a:pt x="1" y="0"/>
                  </a:moveTo>
                  <a:lnTo>
                    <a:pt x="63963" y="0"/>
                  </a:lnTo>
                </a:path>
              </a:pathLst>
            </a:custGeom>
            <a:noFill/>
            <a:ln cap="rnd" cmpd="sng" w="283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1284175" y="1863650"/>
              <a:ext cx="1834775" cy="898775"/>
            </a:xfrm>
            <a:custGeom>
              <a:pathLst>
                <a:path extrusionOk="0" h="35951" w="73391">
                  <a:moveTo>
                    <a:pt x="67500" y="12815"/>
                  </a:moveTo>
                  <a:cubicBezTo>
                    <a:pt x="68588" y="12815"/>
                    <a:pt x="69448" y="13352"/>
                    <a:pt x="70081" y="14426"/>
                  </a:cubicBezTo>
                  <a:cubicBezTo>
                    <a:pt x="70713" y="15499"/>
                    <a:pt x="71029" y="16958"/>
                    <a:pt x="71029" y="18803"/>
                  </a:cubicBezTo>
                  <a:cubicBezTo>
                    <a:pt x="71029" y="19060"/>
                    <a:pt x="71023" y="19317"/>
                    <a:pt x="71009" y="19574"/>
                  </a:cubicBezTo>
                  <a:cubicBezTo>
                    <a:pt x="70996" y="19831"/>
                    <a:pt x="70976" y="20081"/>
                    <a:pt x="70950" y="20323"/>
                  </a:cubicBezTo>
                  <a:lnTo>
                    <a:pt x="62181" y="20346"/>
                  </a:lnTo>
                  <a:cubicBezTo>
                    <a:pt x="62658" y="17941"/>
                    <a:pt x="63361" y="16085"/>
                    <a:pt x="64290" y="14777"/>
                  </a:cubicBezTo>
                  <a:cubicBezTo>
                    <a:pt x="65219" y="13469"/>
                    <a:pt x="66289" y="12815"/>
                    <a:pt x="67500" y="12815"/>
                  </a:cubicBezTo>
                  <a:close/>
                  <a:moveTo>
                    <a:pt x="28417" y="22523"/>
                  </a:moveTo>
                  <a:lnTo>
                    <a:pt x="28311" y="23453"/>
                  </a:lnTo>
                  <a:cubicBezTo>
                    <a:pt x="27993" y="26175"/>
                    <a:pt x="27338" y="28348"/>
                    <a:pt x="26348" y="29974"/>
                  </a:cubicBezTo>
                  <a:cubicBezTo>
                    <a:pt x="25357" y="31599"/>
                    <a:pt x="24199" y="32412"/>
                    <a:pt x="22872" y="32412"/>
                  </a:cubicBezTo>
                  <a:cubicBezTo>
                    <a:pt x="22005" y="32412"/>
                    <a:pt x="21326" y="32034"/>
                    <a:pt x="20836" y="31278"/>
                  </a:cubicBezTo>
                  <a:cubicBezTo>
                    <a:pt x="20345" y="30522"/>
                    <a:pt x="20099" y="29479"/>
                    <a:pt x="20099" y="28148"/>
                  </a:cubicBezTo>
                  <a:cubicBezTo>
                    <a:pt x="20099" y="26228"/>
                    <a:pt x="20579" y="24810"/>
                    <a:pt x="21539" y="23895"/>
                  </a:cubicBezTo>
                  <a:cubicBezTo>
                    <a:pt x="22498" y="22980"/>
                    <a:pt x="23978" y="22523"/>
                    <a:pt x="25976" y="22523"/>
                  </a:cubicBezTo>
                  <a:close/>
                  <a:moveTo>
                    <a:pt x="1" y="1429"/>
                  </a:moveTo>
                  <a:lnTo>
                    <a:pt x="3477" y="35293"/>
                  </a:lnTo>
                  <a:lnTo>
                    <a:pt x="6594" y="35293"/>
                  </a:lnTo>
                  <a:lnTo>
                    <a:pt x="18043" y="1429"/>
                  </a:lnTo>
                  <a:lnTo>
                    <a:pt x="15125" y="1429"/>
                  </a:lnTo>
                  <a:lnTo>
                    <a:pt x="5507" y="30552"/>
                  </a:lnTo>
                  <a:lnTo>
                    <a:pt x="2628" y="1429"/>
                  </a:lnTo>
                  <a:close/>
                  <a:moveTo>
                    <a:pt x="38088" y="0"/>
                  </a:moveTo>
                  <a:lnTo>
                    <a:pt x="34068" y="35293"/>
                  </a:lnTo>
                  <a:lnTo>
                    <a:pt x="36510" y="35293"/>
                  </a:lnTo>
                  <a:lnTo>
                    <a:pt x="40529" y="0"/>
                  </a:lnTo>
                  <a:close/>
                  <a:moveTo>
                    <a:pt x="25950" y="9277"/>
                  </a:moveTo>
                  <a:cubicBezTo>
                    <a:pt x="25127" y="9277"/>
                    <a:pt x="24276" y="9424"/>
                    <a:pt x="23396" y="9719"/>
                  </a:cubicBezTo>
                  <a:cubicBezTo>
                    <a:pt x="22516" y="10014"/>
                    <a:pt x="21616" y="10456"/>
                    <a:pt x="20696" y="11046"/>
                  </a:cubicBezTo>
                  <a:lnTo>
                    <a:pt x="20272" y="14902"/>
                  </a:lnTo>
                  <a:cubicBezTo>
                    <a:pt x="21156" y="14206"/>
                    <a:pt x="22016" y="13685"/>
                    <a:pt x="22852" y="13337"/>
                  </a:cubicBezTo>
                  <a:cubicBezTo>
                    <a:pt x="23688" y="12989"/>
                    <a:pt x="24504" y="12815"/>
                    <a:pt x="25300" y="12815"/>
                  </a:cubicBezTo>
                  <a:cubicBezTo>
                    <a:pt x="26458" y="12815"/>
                    <a:pt x="27358" y="13189"/>
                    <a:pt x="27999" y="13938"/>
                  </a:cubicBezTo>
                  <a:cubicBezTo>
                    <a:pt x="28641" y="14686"/>
                    <a:pt x="28961" y="15734"/>
                    <a:pt x="28961" y="17079"/>
                  </a:cubicBezTo>
                  <a:cubicBezTo>
                    <a:pt x="28961" y="17382"/>
                    <a:pt x="28957" y="17605"/>
                    <a:pt x="28948" y="17748"/>
                  </a:cubicBezTo>
                  <a:cubicBezTo>
                    <a:pt x="28939" y="17892"/>
                    <a:pt x="28926" y="18024"/>
                    <a:pt x="28908" y="18145"/>
                  </a:cubicBezTo>
                  <a:lnTo>
                    <a:pt x="28776" y="19257"/>
                  </a:lnTo>
                  <a:lnTo>
                    <a:pt x="25379" y="19257"/>
                  </a:lnTo>
                  <a:cubicBezTo>
                    <a:pt x="22947" y="19257"/>
                    <a:pt x="21039" y="20119"/>
                    <a:pt x="19655" y="21843"/>
                  </a:cubicBezTo>
                  <a:cubicBezTo>
                    <a:pt x="18271" y="23566"/>
                    <a:pt x="17579" y="25910"/>
                    <a:pt x="17579" y="28874"/>
                  </a:cubicBezTo>
                  <a:cubicBezTo>
                    <a:pt x="17579" y="30945"/>
                    <a:pt x="17983" y="32643"/>
                    <a:pt x="18793" y="33966"/>
                  </a:cubicBezTo>
                  <a:cubicBezTo>
                    <a:pt x="19602" y="35289"/>
                    <a:pt x="20639" y="35950"/>
                    <a:pt x="21904" y="35950"/>
                  </a:cubicBezTo>
                  <a:cubicBezTo>
                    <a:pt x="23027" y="35950"/>
                    <a:pt x="24046" y="35576"/>
                    <a:pt x="24961" y="34828"/>
                  </a:cubicBezTo>
                  <a:cubicBezTo>
                    <a:pt x="25877" y="34079"/>
                    <a:pt x="26693" y="32949"/>
                    <a:pt x="27409" y="31437"/>
                  </a:cubicBezTo>
                  <a:lnTo>
                    <a:pt x="27409" y="31437"/>
                  </a:lnTo>
                  <a:lnTo>
                    <a:pt x="26958" y="35293"/>
                  </a:lnTo>
                  <a:lnTo>
                    <a:pt x="29399" y="35293"/>
                  </a:lnTo>
                  <a:lnTo>
                    <a:pt x="31057" y="20799"/>
                  </a:lnTo>
                  <a:cubicBezTo>
                    <a:pt x="31146" y="20043"/>
                    <a:pt x="31212" y="19329"/>
                    <a:pt x="31256" y="18656"/>
                  </a:cubicBezTo>
                  <a:cubicBezTo>
                    <a:pt x="31301" y="17983"/>
                    <a:pt x="31323" y="17397"/>
                    <a:pt x="31323" y="16898"/>
                  </a:cubicBezTo>
                  <a:cubicBezTo>
                    <a:pt x="31323" y="14418"/>
                    <a:pt x="30865" y="12528"/>
                    <a:pt x="29950" y="11227"/>
                  </a:cubicBezTo>
                  <a:cubicBezTo>
                    <a:pt x="29034" y="9927"/>
                    <a:pt x="27701" y="9277"/>
                    <a:pt x="25950" y="9277"/>
                  </a:cubicBezTo>
                  <a:close/>
                  <a:moveTo>
                    <a:pt x="44218" y="9889"/>
                  </a:moveTo>
                  <a:lnTo>
                    <a:pt x="42480" y="25222"/>
                  </a:lnTo>
                  <a:cubicBezTo>
                    <a:pt x="42391" y="25948"/>
                    <a:pt x="42325" y="26651"/>
                    <a:pt x="42281" y="27331"/>
                  </a:cubicBezTo>
                  <a:cubicBezTo>
                    <a:pt x="42237" y="28012"/>
                    <a:pt x="42214" y="28579"/>
                    <a:pt x="42214" y="29033"/>
                  </a:cubicBezTo>
                  <a:cubicBezTo>
                    <a:pt x="42214" y="31210"/>
                    <a:pt x="42577" y="32907"/>
                    <a:pt x="43302" y="34125"/>
                  </a:cubicBezTo>
                  <a:cubicBezTo>
                    <a:pt x="44028" y="35342"/>
                    <a:pt x="45040" y="35950"/>
                    <a:pt x="46340" y="35950"/>
                  </a:cubicBezTo>
                  <a:cubicBezTo>
                    <a:pt x="47411" y="35950"/>
                    <a:pt x="48421" y="35546"/>
                    <a:pt x="49372" y="34737"/>
                  </a:cubicBezTo>
                  <a:cubicBezTo>
                    <a:pt x="50323" y="33928"/>
                    <a:pt x="51143" y="32783"/>
                    <a:pt x="51833" y="31301"/>
                  </a:cubicBezTo>
                  <a:lnTo>
                    <a:pt x="51833" y="31301"/>
                  </a:lnTo>
                  <a:lnTo>
                    <a:pt x="51342" y="35293"/>
                  </a:lnTo>
                  <a:lnTo>
                    <a:pt x="53783" y="35293"/>
                  </a:lnTo>
                  <a:lnTo>
                    <a:pt x="56662" y="9889"/>
                  </a:lnTo>
                  <a:lnTo>
                    <a:pt x="54221" y="9889"/>
                  </a:lnTo>
                  <a:lnTo>
                    <a:pt x="52589" y="23952"/>
                  </a:lnTo>
                  <a:cubicBezTo>
                    <a:pt x="52297" y="26507"/>
                    <a:pt x="51673" y="28541"/>
                    <a:pt x="50718" y="30053"/>
                  </a:cubicBezTo>
                  <a:cubicBezTo>
                    <a:pt x="49763" y="31565"/>
                    <a:pt x="48631" y="32321"/>
                    <a:pt x="47322" y="32321"/>
                  </a:cubicBezTo>
                  <a:cubicBezTo>
                    <a:pt x="46482" y="32321"/>
                    <a:pt x="45832" y="31970"/>
                    <a:pt x="45372" y="31267"/>
                  </a:cubicBezTo>
                  <a:cubicBezTo>
                    <a:pt x="44912" y="30564"/>
                    <a:pt x="44682" y="29569"/>
                    <a:pt x="44682" y="28284"/>
                  </a:cubicBezTo>
                  <a:cubicBezTo>
                    <a:pt x="44682" y="27936"/>
                    <a:pt x="44702" y="27498"/>
                    <a:pt x="44742" y="26969"/>
                  </a:cubicBezTo>
                  <a:cubicBezTo>
                    <a:pt x="44782" y="26439"/>
                    <a:pt x="44846" y="25804"/>
                    <a:pt x="44934" y="25063"/>
                  </a:cubicBezTo>
                  <a:lnTo>
                    <a:pt x="46672" y="9889"/>
                  </a:lnTo>
                  <a:close/>
                  <a:moveTo>
                    <a:pt x="67885" y="9277"/>
                  </a:moveTo>
                  <a:cubicBezTo>
                    <a:pt x="66815" y="9277"/>
                    <a:pt x="65805" y="9579"/>
                    <a:pt x="64854" y="10184"/>
                  </a:cubicBezTo>
                  <a:cubicBezTo>
                    <a:pt x="63903" y="10789"/>
                    <a:pt x="63083" y="11651"/>
                    <a:pt x="62393" y="12770"/>
                  </a:cubicBezTo>
                  <a:cubicBezTo>
                    <a:pt x="61323" y="14554"/>
                    <a:pt x="60511" y="16584"/>
                    <a:pt x="59958" y="18860"/>
                  </a:cubicBezTo>
                  <a:cubicBezTo>
                    <a:pt x="59406" y="21136"/>
                    <a:pt x="59129" y="23597"/>
                    <a:pt x="59129" y="26243"/>
                  </a:cubicBezTo>
                  <a:cubicBezTo>
                    <a:pt x="59129" y="29343"/>
                    <a:pt x="59684" y="31735"/>
                    <a:pt x="60794" y="33421"/>
                  </a:cubicBezTo>
                  <a:cubicBezTo>
                    <a:pt x="61904" y="35107"/>
                    <a:pt x="63490" y="35950"/>
                    <a:pt x="65550" y="35950"/>
                  </a:cubicBezTo>
                  <a:cubicBezTo>
                    <a:pt x="66514" y="35950"/>
                    <a:pt x="67463" y="35799"/>
                    <a:pt x="68396" y="35497"/>
                  </a:cubicBezTo>
                  <a:cubicBezTo>
                    <a:pt x="69329" y="35194"/>
                    <a:pt x="70233" y="34741"/>
                    <a:pt x="71109" y="34136"/>
                  </a:cubicBezTo>
                  <a:lnTo>
                    <a:pt x="71573" y="30008"/>
                  </a:lnTo>
                  <a:lnTo>
                    <a:pt x="71573" y="30008"/>
                  </a:lnTo>
                  <a:cubicBezTo>
                    <a:pt x="70760" y="30794"/>
                    <a:pt x="69880" y="31391"/>
                    <a:pt x="68933" y="31800"/>
                  </a:cubicBezTo>
                  <a:cubicBezTo>
                    <a:pt x="67987" y="32208"/>
                    <a:pt x="66983" y="32412"/>
                    <a:pt x="65922" y="32412"/>
                  </a:cubicBezTo>
                  <a:cubicBezTo>
                    <a:pt x="64542" y="32412"/>
                    <a:pt x="63474" y="31838"/>
                    <a:pt x="62718" y="30688"/>
                  </a:cubicBezTo>
                  <a:cubicBezTo>
                    <a:pt x="61962" y="29539"/>
                    <a:pt x="61584" y="27914"/>
                    <a:pt x="61584" y="25812"/>
                  </a:cubicBezTo>
                  <a:cubicBezTo>
                    <a:pt x="61584" y="25570"/>
                    <a:pt x="61592" y="25283"/>
                    <a:pt x="61610" y="24950"/>
                  </a:cubicBezTo>
                  <a:cubicBezTo>
                    <a:pt x="61628" y="24617"/>
                    <a:pt x="61663" y="24164"/>
                    <a:pt x="61716" y="23589"/>
                  </a:cubicBezTo>
                  <a:lnTo>
                    <a:pt x="73072" y="23589"/>
                  </a:lnTo>
                  <a:cubicBezTo>
                    <a:pt x="73179" y="22682"/>
                    <a:pt x="73258" y="21831"/>
                    <a:pt x="73311" y="21037"/>
                  </a:cubicBezTo>
                  <a:cubicBezTo>
                    <a:pt x="73364" y="20243"/>
                    <a:pt x="73391" y="19499"/>
                    <a:pt x="73391" y="18803"/>
                  </a:cubicBezTo>
                  <a:cubicBezTo>
                    <a:pt x="73391" y="15900"/>
                    <a:pt x="72893" y="13586"/>
                    <a:pt x="71898" y="11863"/>
                  </a:cubicBezTo>
                  <a:cubicBezTo>
                    <a:pt x="70903" y="10139"/>
                    <a:pt x="69566" y="9277"/>
                    <a:pt x="67885" y="9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1466925" y="244950"/>
              <a:ext cx="1206625" cy="878350"/>
            </a:xfrm>
            <a:custGeom>
              <a:pathLst>
                <a:path extrusionOk="0" h="35134" w="48265">
                  <a:moveTo>
                    <a:pt x="31986" y="3720"/>
                  </a:moveTo>
                  <a:cubicBezTo>
                    <a:pt x="33587" y="3720"/>
                    <a:pt x="34829" y="4578"/>
                    <a:pt x="35714" y="6294"/>
                  </a:cubicBezTo>
                  <a:cubicBezTo>
                    <a:pt x="36598" y="8010"/>
                    <a:pt x="37041" y="10434"/>
                    <a:pt x="37041" y="13564"/>
                  </a:cubicBezTo>
                  <a:cubicBezTo>
                    <a:pt x="37041" y="15348"/>
                    <a:pt x="36899" y="17136"/>
                    <a:pt x="36616" y="18928"/>
                  </a:cubicBezTo>
                  <a:cubicBezTo>
                    <a:pt x="36333" y="20720"/>
                    <a:pt x="35922" y="22432"/>
                    <a:pt x="35382" y="24065"/>
                  </a:cubicBezTo>
                  <a:cubicBezTo>
                    <a:pt x="34577" y="26500"/>
                    <a:pt x="33607" y="28333"/>
                    <a:pt x="32470" y="29566"/>
                  </a:cubicBezTo>
                  <a:cubicBezTo>
                    <a:pt x="31334" y="30798"/>
                    <a:pt x="30040" y="31414"/>
                    <a:pt x="28590" y="31414"/>
                  </a:cubicBezTo>
                  <a:cubicBezTo>
                    <a:pt x="26980" y="31414"/>
                    <a:pt x="25735" y="30560"/>
                    <a:pt x="24855" y="28851"/>
                  </a:cubicBezTo>
                  <a:cubicBezTo>
                    <a:pt x="23975" y="27142"/>
                    <a:pt x="23535" y="24716"/>
                    <a:pt x="23535" y="21570"/>
                  </a:cubicBezTo>
                  <a:cubicBezTo>
                    <a:pt x="23535" y="19756"/>
                    <a:pt x="23675" y="17956"/>
                    <a:pt x="23953" y="16172"/>
                  </a:cubicBezTo>
                  <a:cubicBezTo>
                    <a:pt x="24232" y="14388"/>
                    <a:pt x="24636" y="12702"/>
                    <a:pt x="25167" y="11114"/>
                  </a:cubicBezTo>
                  <a:cubicBezTo>
                    <a:pt x="25998" y="8619"/>
                    <a:pt x="26976" y="6763"/>
                    <a:pt x="28099" y="5546"/>
                  </a:cubicBezTo>
                  <a:cubicBezTo>
                    <a:pt x="29222" y="4329"/>
                    <a:pt x="30518" y="3720"/>
                    <a:pt x="31986" y="3720"/>
                  </a:cubicBezTo>
                  <a:close/>
                  <a:moveTo>
                    <a:pt x="3861" y="613"/>
                  </a:moveTo>
                  <a:lnTo>
                    <a:pt x="1" y="34476"/>
                  </a:lnTo>
                  <a:lnTo>
                    <a:pt x="2614" y="34476"/>
                  </a:lnTo>
                  <a:lnTo>
                    <a:pt x="5931" y="5262"/>
                  </a:lnTo>
                  <a:lnTo>
                    <a:pt x="11383" y="34476"/>
                  </a:lnTo>
                  <a:lnTo>
                    <a:pt x="15005" y="34476"/>
                  </a:lnTo>
                  <a:lnTo>
                    <a:pt x="18866" y="613"/>
                  </a:lnTo>
                  <a:lnTo>
                    <a:pt x="16252" y="613"/>
                  </a:lnTo>
                  <a:lnTo>
                    <a:pt x="12936" y="29645"/>
                  </a:lnTo>
                  <a:lnTo>
                    <a:pt x="7470" y="613"/>
                  </a:lnTo>
                  <a:close/>
                  <a:moveTo>
                    <a:pt x="45571" y="613"/>
                  </a:moveTo>
                  <a:lnTo>
                    <a:pt x="41711" y="34476"/>
                  </a:lnTo>
                  <a:lnTo>
                    <a:pt x="44404" y="34476"/>
                  </a:lnTo>
                  <a:lnTo>
                    <a:pt x="48264" y="613"/>
                  </a:lnTo>
                  <a:close/>
                  <a:moveTo>
                    <a:pt x="32066" y="0"/>
                  </a:moveTo>
                  <a:cubicBezTo>
                    <a:pt x="30403" y="0"/>
                    <a:pt x="28882" y="578"/>
                    <a:pt x="27502" y="1735"/>
                  </a:cubicBezTo>
                  <a:cubicBezTo>
                    <a:pt x="26122" y="2892"/>
                    <a:pt x="24871" y="4642"/>
                    <a:pt x="23748" y="6986"/>
                  </a:cubicBezTo>
                  <a:cubicBezTo>
                    <a:pt x="22792" y="8982"/>
                    <a:pt x="22043" y="11258"/>
                    <a:pt x="21499" y="13813"/>
                  </a:cubicBezTo>
                  <a:cubicBezTo>
                    <a:pt x="20955" y="16369"/>
                    <a:pt x="20683" y="18871"/>
                    <a:pt x="20683" y="21321"/>
                  </a:cubicBezTo>
                  <a:cubicBezTo>
                    <a:pt x="20683" y="25600"/>
                    <a:pt x="21379" y="28972"/>
                    <a:pt x="22772" y="31437"/>
                  </a:cubicBezTo>
                  <a:cubicBezTo>
                    <a:pt x="24165" y="33902"/>
                    <a:pt x="26078" y="35134"/>
                    <a:pt x="28510" y="35134"/>
                  </a:cubicBezTo>
                  <a:cubicBezTo>
                    <a:pt x="30182" y="35134"/>
                    <a:pt x="31701" y="34559"/>
                    <a:pt x="33067" y="33410"/>
                  </a:cubicBezTo>
                  <a:cubicBezTo>
                    <a:pt x="34434" y="32261"/>
                    <a:pt x="35683" y="30507"/>
                    <a:pt x="36815" y="28148"/>
                  </a:cubicBezTo>
                  <a:cubicBezTo>
                    <a:pt x="37806" y="26107"/>
                    <a:pt x="38566" y="23831"/>
                    <a:pt x="39097" y="21321"/>
                  </a:cubicBezTo>
                  <a:cubicBezTo>
                    <a:pt x="39628" y="18811"/>
                    <a:pt x="39893" y="16255"/>
                    <a:pt x="39893" y="13654"/>
                  </a:cubicBezTo>
                  <a:cubicBezTo>
                    <a:pt x="39893" y="9436"/>
                    <a:pt x="39194" y="6105"/>
                    <a:pt x="37797" y="3663"/>
                  </a:cubicBezTo>
                  <a:cubicBezTo>
                    <a:pt x="36399" y="1221"/>
                    <a:pt x="34489" y="0"/>
                    <a:pt x="320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142050" y="992100"/>
              <a:ext cx="389400" cy="846625"/>
            </a:xfrm>
            <a:custGeom>
              <a:pathLst>
                <a:path extrusionOk="0" h="33865" w="15576">
                  <a:moveTo>
                    <a:pt x="9486" y="3766"/>
                  </a:moveTo>
                  <a:cubicBezTo>
                    <a:pt x="10538" y="3766"/>
                    <a:pt x="11346" y="4204"/>
                    <a:pt x="11907" y="5081"/>
                  </a:cubicBezTo>
                  <a:cubicBezTo>
                    <a:pt x="12469" y="5958"/>
                    <a:pt x="12750" y="7221"/>
                    <a:pt x="12750" y="8869"/>
                  </a:cubicBezTo>
                  <a:cubicBezTo>
                    <a:pt x="12750" y="10926"/>
                    <a:pt x="12332" y="12593"/>
                    <a:pt x="11496" y="13871"/>
                  </a:cubicBezTo>
                  <a:cubicBezTo>
                    <a:pt x="10660" y="15148"/>
                    <a:pt x="9566" y="15787"/>
                    <a:pt x="8212" y="15787"/>
                  </a:cubicBezTo>
                  <a:lnTo>
                    <a:pt x="4763" y="15787"/>
                  </a:lnTo>
                  <a:lnTo>
                    <a:pt x="6116" y="3766"/>
                  </a:lnTo>
                  <a:close/>
                  <a:moveTo>
                    <a:pt x="3861" y="1"/>
                  </a:moveTo>
                  <a:lnTo>
                    <a:pt x="0" y="33864"/>
                  </a:lnTo>
                  <a:lnTo>
                    <a:pt x="2694" y="33864"/>
                  </a:lnTo>
                  <a:lnTo>
                    <a:pt x="4325" y="19552"/>
                  </a:lnTo>
                  <a:lnTo>
                    <a:pt x="7284" y="19552"/>
                  </a:lnTo>
                  <a:cubicBezTo>
                    <a:pt x="8363" y="19552"/>
                    <a:pt x="9163" y="19930"/>
                    <a:pt x="9685" y="20686"/>
                  </a:cubicBezTo>
                  <a:cubicBezTo>
                    <a:pt x="10207" y="21442"/>
                    <a:pt x="10667" y="22939"/>
                    <a:pt x="11065" y="25177"/>
                  </a:cubicBezTo>
                  <a:lnTo>
                    <a:pt x="12617" y="33864"/>
                  </a:lnTo>
                  <a:lnTo>
                    <a:pt x="15443" y="33864"/>
                  </a:lnTo>
                  <a:lnTo>
                    <a:pt x="13758" y="24610"/>
                  </a:lnTo>
                  <a:cubicBezTo>
                    <a:pt x="13263" y="21949"/>
                    <a:pt x="12827" y="20172"/>
                    <a:pt x="12451" y="19280"/>
                  </a:cubicBezTo>
                  <a:cubicBezTo>
                    <a:pt x="12075" y="18388"/>
                    <a:pt x="11604" y="17828"/>
                    <a:pt x="11038" y="17602"/>
                  </a:cubicBezTo>
                  <a:cubicBezTo>
                    <a:pt x="12400" y="17163"/>
                    <a:pt x="13497" y="16082"/>
                    <a:pt x="14328" y="14358"/>
                  </a:cubicBezTo>
                  <a:cubicBezTo>
                    <a:pt x="15160" y="12634"/>
                    <a:pt x="15575" y="10593"/>
                    <a:pt x="15575" y="8234"/>
                  </a:cubicBezTo>
                  <a:cubicBezTo>
                    <a:pt x="15575" y="5573"/>
                    <a:pt x="15087" y="3535"/>
                    <a:pt x="14109" y="2121"/>
                  </a:cubicBezTo>
                  <a:cubicBezTo>
                    <a:pt x="13132" y="708"/>
                    <a:pt x="11728" y="1"/>
                    <a:pt x="98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741375" y="1019900"/>
              <a:ext cx="339625" cy="1024100"/>
            </a:xfrm>
            <a:custGeom>
              <a:pathLst>
                <a:path extrusionOk="0" h="40964" w="13585">
                  <a:moveTo>
                    <a:pt x="12073" y="2608"/>
                  </a:moveTo>
                  <a:lnTo>
                    <a:pt x="12073" y="38377"/>
                  </a:lnTo>
                  <a:lnTo>
                    <a:pt x="1526" y="38377"/>
                  </a:lnTo>
                  <a:lnTo>
                    <a:pt x="1526" y="2608"/>
                  </a:lnTo>
                  <a:close/>
                  <a:moveTo>
                    <a:pt x="0" y="0"/>
                  </a:moveTo>
                  <a:lnTo>
                    <a:pt x="0" y="40963"/>
                  </a:lnTo>
                  <a:lnTo>
                    <a:pt x="13585" y="40963"/>
                  </a:lnTo>
                  <a:lnTo>
                    <a:pt x="135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97" name="Shape 397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05" name="Shape 405"/>
          <p:cNvSpPr txBox="1"/>
          <p:nvPr>
            <p:ph type="title"/>
          </p:nvPr>
        </p:nvSpPr>
        <p:spPr>
          <a:xfrm rot="-5400000">
            <a:off x="5670122" y="2942946"/>
            <a:ext cx="5724636" cy="720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Tőkésítési ráták történelme</a:t>
            </a:r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87" y="188912"/>
            <a:ext cx="8064500" cy="633571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15" name="Shape 415"/>
          <p:cNvSpPr txBox="1"/>
          <p:nvPr>
            <p:ph type="title"/>
          </p:nvPr>
        </p:nvSpPr>
        <p:spPr>
          <a:xfrm>
            <a:off x="457200" y="152400"/>
            <a:ext cx="8229600" cy="684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Piaci tranzakciók (HOTELEK)</a:t>
            </a: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1631950"/>
            <a:ext cx="7993062" cy="446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/>
          <p:nvPr/>
        </p:nvSpPr>
        <p:spPr>
          <a:xfrm>
            <a:off x="1116012" y="981075"/>
            <a:ext cx="5903912" cy="52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Transzparens piac, sok adat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418" name="Shape 41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26" name="Shape 426"/>
          <p:cNvSpPr txBox="1"/>
          <p:nvPr>
            <p:ph type="title"/>
          </p:nvPr>
        </p:nvSpPr>
        <p:spPr>
          <a:xfrm>
            <a:off x="467544" y="260648"/>
            <a:ext cx="8229600" cy="756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Singapur - hotel telkek, 2006-2010</a:t>
            </a:r>
          </a:p>
        </p:txBody>
      </p:sp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1447800"/>
            <a:ext cx="7127875" cy="512286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/>
          <p:nvPr/>
        </p:nvSpPr>
        <p:spPr>
          <a:xfrm>
            <a:off x="2700337" y="1052512"/>
            <a:ext cx="59039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Transzparens piac, sok adat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429" name="Shape 42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37" name="Shape 43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 országgal való összehasonlítás</a:t>
            </a:r>
          </a:p>
        </p:txBody>
      </p:sp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75" y="2586037"/>
            <a:ext cx="8558212" cy="36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Shape 439"/>
          <p:cNvSpPr txBox="1"/>
          <p:nvPr/>
        </p:nvSpPr>
        <p:spPr>
          <a:xfrm>
            <a:off x="323850" y="2124075"/>
            <a:ext cx="7416800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http://www.globalpropertyguide.com/country-comparison#result</a:t>
            </a:r>
          </a:p>
        </p:txBody>
      </p:sp>
      <p:sp>
        <p:nvSpPr>
          <p:cNvPr id="440" name="Shape 440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48" name="Shape 44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Egy híres értékbecslő…</a:t>
            </a:r>
          </a:p>
        </p:txBody>
      </p:sp>
      <p:pic>
        <p:nvPicPr>
          <p:cNvPr id="449" name="Shape 4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628775"/>
            <a:ext cx="3683000" cy="396081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 txBox="1"/>
          <p:nvPr/>
        </p:nvSpPr>
        <p:spPr>
          <a:xfrm>
            <a:off x="755650" y="5876925"/>
            <a:ext cx="648176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Magyarország= Kompország</a:t>
            </a:r>
          </a:p>
        </p:txBody>
      </p:sp>
      <p:sp>
        <p:nvSpPr>
          <p:cNvPr id="451" name="Shape 451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57" name="Shape 45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59" name="Shape 459"/>
          <p:cNvSpPr txBox="1"/>
          <p:nvPr>
            <p:ph type="title"/>
          </p:nvPr>
        </p:nvSpPr>
        <p:spPr>
          <a:xfrm>
            <a:off x="457200" y="481608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Melyik hajó modellezi/szimbolizálja jól Magyarországot….</a:t>
            </a:r>
          </a:p>
        </p:txBody>
      </p:sp>
      <p:pic>
        <p:nvPicPr>
          <p:cNvPr id="460" name="Shape 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2060575"/>
            <a:ext cx="3810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7900" y="2060575"/>
            <a:ext cx="3455987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6" name="Shape 116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6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1890-2000-2020 USA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" y="1508125"/>
            <a:ext cx="8604250" cy="501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4427537" y="5300662"/>
            <a:ext cx="2160587" cy="504825"/>
          </a:xfrm>
          <a:prstGeom prst="wedgeRectCallout">
            <a:avLst>
              <a:gd fmla="val 14619" name="adj1"/>
              <a:gd fmla="val -33200" name="adj2"/>
            </a:avLst>
          </a:prstGeom>
          <a:solidFill>
            <a:srgbClr val="D9D9D9"/>
          </a:solidFill>
          <a:ln cap="rnd" cmpd="sng" w="38100">
            <a:solidFill>
              <a:srgbClr val="FF0000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„Trend ?”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79387" y="1412875"/>
            <a:ext cx="5256212" cy="461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Családi házak értékének alakulása</a:t>
            </a:r>
          </a:p>
        </p:txBody>
      </p:sp>
      <p:cxnSp>
        <p:nvCxnSpPr>
          <p:cNvPr id="120" name="Shape 120"/>
          <p:cNvCxnSpPr/>
          <p:nvPr/>
        </p:nvCxnSpPr>
        <p:spPr>
          <a:xfrm flipH="1" rot="10800000">
            <a:off x="2555875" y="4437062"/>
            <a:ext cx="4319587" cy="287337"/>
          </a:xfrm>
          <a:prstGeom prst="straightConnector1">
            <a:avLst/>
          </a:prstGeom>
          <a:noFill/>
          <a:ln cap="rnd" cmpd="sng" w="63500">
            <a:solidFill>
              <a:srgbClr val="00B050"/>
            </a:solidFill>
            <a:prstDash val="solid"/>
            <a:miter lim="8000"/>
            <a:headEnd len="med" w="med" type="none"/>
            <a:tailEnd len="med" w="med" type="none"/>
          </a:ln>
        </p:spPr>
      </p:cxnSp>
      <p:sp>
        <p:nvSpPr>
          <p:cNvPr id="121" name="Shape 121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72" name="Shape 472"/>
          <p:cNvSpPr txBox="1"/>
          <p:nvPr>
            <p:ph type="title"/>
          </p:nvPr>
        </p:nvSpPr>
        <p:spPr>
          <a:xfrm>
            <a:off x="457200" y="152400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Magyarországi piaci szegmensek</a:t>
            </a:r>
          </a:p>
        </p:txBody>
      </p:sp>
      <p:pic>
        <p:nvPicPr>
          <p:cNvPr id="473" name="Shape 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25" y="1196975"/>
            <a:ext cx="7961312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/>
          <p:nvPr/>
        </p:nvSpPr>
        <p:spPr>
          <a:xfrm rot="-2760000">
            <a:off x="3565525" y="2730500"/>
            <a:ext cx="1006475" cy="1235075"/>
          </a:xfrm>
          <a:prstGeom prst="ellipse">
            <a:avLst/>
          </a:prstGeom>
          <a:solidFill>
            <a:srgbClr val="FF0000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5" name="Shape 475"/>
          <p:cNvCxnSpPr/>
          <p:nvPr/>
        </p:nvCxnSpPr>
        <p:spPr>
          <a:xfrm flipH="1" rot="-5400000">
            <a:off x="3383756" y="3393281"/>
            <a:ext cx="863600" cy="792162"/>
          </a:xfrm>
          <a:prstGeom prst="straightConnector1">
            <a:avLst/>
          </a:prstGeom>
          <a:noFill/>
          <a:ln cap="rnd" cmpd="sng" w="12700">
            <a:solidFill>
              <a:schemeClr val="accent1"/>
            </a:solidFill>
            <a:prstDash val="solid"/>
            <a:miter lim="8000"/>
            <a:headEnd len="med" w="med" type="none"/>
            <a:tailEnd len="med" w="med" type="none"/>
          </a:ln>
        </p:spPr>
      </p:cxnSp>
      <p:cxnSp>
        <p:nvCxnSpPr>
          <p:cNvPr id="476" name="Shape 476"/>
          <p:cNvCxnSpPr/>
          <p:nvPr/>
        </p:nvCxnSpPr>
        <p:spPr>
          <a:xfrm flipH="1" rot="-5400000">
            <a:off x="3203575" y="2997200"/>
            <a:ext cx="2376487" cy="1512887"/>
          </a:xfrm>
          <a:prstGeom prst="straightConnector1">
            <a:avLst/>
          </a:prstGeom>
          <a:noFill/>
          <a:ln cap="rnd" cmpd="sng" w="50800">
            <a:solidFill>
              <a:srgbClr val="C00000"/>
            </a:solidFill>
            <a:prstDash val="solid"/>
            <a:miter lim="8000"/>
            <a:headEnd len="med" w="med" type="none"/>
            <a:tailEnd len="med" w="med" type="none"/>
          </a:ln>
        </p:spPr>
      </p:cxnSp>
      <p:sp>
        <p:nvSpPr>
          <p:cNvPr id="477" name="Shape 477"/>
          <p:cNvSpPr/>
          <p:nvPr/>
        </p:nvSpPr>
        <p:spPr>
          <a:xfrm rot="-2700000">
            <a:off x="2400300" y="2390775"/>
            <a:ext cx="2181225" cy="3540125"/>
          </a:xfrm>
          <a:prstGeom prst="ellipse">
            <a:avLst/>
          </a:prstGeom>
          <a:solidFill>
            <a:srgbClr val="B55475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4572000" y="2781300"/>
            <a:ext cx="287337" cy="287337"/>
          </a:xfrm>
          <a:prstGeom prst="ellipse">
            <a:avLst/>
          </a:prstGeom>
          <a:solidFill>
            <a:srgbClr val="FF0000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6011862" y="2997200"/>
            <a:ext cx="288925" cy="287337"/>
          </a:xfrm>
          <a:prstGeom prst="ellipse">
            <a:avLst/>
          </a:prstGeom>
          <a:solidFill>
            <a:srgbClr val="FF0000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5292725" y="2420937"/>
            <a:ext cx="287337" cy="287337"/>
          </a:xfrm>
          <a:prstGeom prst="ellipse">
            <a:avLst/>
          </a:prstGeom>
          <a:solidFill>
            <a:srgbClr val="FF0000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6084887" y="2636837"/>
            <a:ext cx="287337" cy="287337"/>
          </a:xfrm>
          <a:prstGeom prst="ellipse">
            <a:avLst/>
          </a:prstGeom>
          <a:solidFill>
            <a:srgbClr val="FF0000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" name="Shape 482"/>
          <p:cNvSpPr/>
          <p:nvPr/>
        </p:nvSpPr>
        <p:spPr>
          <a:xfrm>
            <a:off x="4716462" y="3429000"/>
            <a:ext cx="287337" cy="287337"/>
          </a:xfrm>
          <a:prstGeom prst="ellipse">
            <a:avLst/>
          </a:prstGeom>
          <a:solidFill>
            <a:srgbClr val="FF0000">
              <a:alpha val="36470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/>
          <p:nvPr/>
        </p:nvSpPr>
        <p:spPr>
          <a:xfrm>
            <a:off x="179387" y="1125537"/>
            <a:ext cx="2016125" cy="1223962"/>
          </a:xfrm>
          <a:prstGeom prst="wedgeRectCallout">
            <a:avLst>
              <a:gd fmla="val 24260" name="adj1"/>
              <a:gd fmla="val 44057" name="adj2"/>
            </a:avLst>
          </a:prstGeom>
          <a:solidFill>
            <a:srgbClr val="D9D9D9"/>
          </a:solidFill>
          <a:ln cap="rnd" cmpd="sng" w="38100">
            <a:solidFill>
              <a:srgbClr val="7F7F7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 régiókhoz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Hasonlóan működő országrész</a:t>
            </a:r>
          </a:p>
        </p:txBody>
      </p:sp>
      <p:sp>
        <p:nvSpPr>
          <p:cNvPr id="484" name="Shape 484"/>
          <p:cNvSpPr/>
          <p:nvPr/>
        </p:nvSpPr>
        <p:spPr>
          <a:xfrm>
            <a:off x="2700337" y="1125537"/>
            <a:ext cx="2016125" cy="1223962"/>
          </a:xfrm>
          <a:prstGeom prst="wedgeRectCallout">
            <a:avLst>
              <a:gd fmla="val 16286" name="adj1"/>
              <a:gd fmla="val 37678" name="adj2"/>
            </a:avLst>
          </a:prstGeom>
          <a:solidFill>
            <a:srgbClr val="D9D9D9"/>
          </a:solidFill>
          <a:ln cap="rnd" cmpd="sng" w="38100">
            <a:solidFill>
              <a:srgbClr val="7F7F7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 régiók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átlagán működő országrész</a:t>
            </a:r>
          </a:p>
        </p:txBody>
      </p:sp>
      <p:sp>
        <p:nvSpPr>
          <p:cNvPr id="485" name="Shape 485"/>
          <p:cNvSpPr/>
          <p:nvPr/>
        </p:nvSpPr>
        <p:spPr>
          <a:xfrm>
            <a:off x="6227762" y="3860800"/>
            <a:ext cx="1439862" cy="504825"/>
          </a:xfrm>
          <a:prstGeom prst="wedgeRectCallout">
            <a:avLst>
              <a:gd fmla="val -299" name="adj1"/>
              <a:gd fmla="val -25655" name="adj2"/>
            </a:avLst>
          </a:prstGeom>
          <a:solidFill>
            <a:srgbClr val="D9D9D9"/>
          </a:solidFill>
          <a:ln cap="rnd" cmpd="sng" w="38100">
            <a:solidFill>
              <a:srgbClr val="7F7F7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Sziget-1 </a:t>
            </a:r>
          </a:p>
        </p:txBody>
      </p:sp>
      <p:sp>
        <p:nvSpPr>
          <p:cNvPr id="486" name="Shape 486"/>
          <p:cNvSpPr/>
          <p:nvPr/>
        </p:nvSpPr>
        <p:spPr>
          <a:xfrm>
            <a:off x="6588125" y="2781300"/>
            <a:ext cx="1439862" cy="503237"/>
          </a:xfrm>
          <a:prstGeom prst="wedgeRectCallout">
            <a:avLst>
              <a:gd fmla="val -3488" name="adj1"/>
              <a:gd fmla="val 1228" name="adj2"/>
            </a:avLst>
          </a:prstGeom>
          <a:solidFill>
            <a:srgbClr val="D9D9D9"/>
          </a:solidFill>
          <a:ln cap="rnd" cmpd="sng" w="38100">
            <a:solidFill>
              <a:srgbClr val="7F7F7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Sziget-3 </a:t>
            </a:r>
          </a:p>
        </p:txBody>
      </p:sp>
      <p:sp>
        <p:nvSpPr>
          <p:cNvPr id="487" name="Shape 487"/>
          <p:cNvSpPr/>
          <p:nvPr/>
        </p:nvSpPr>
        <p:spPr>
          <a:xfrm>
            <a:off x="5364162" y="1557337"/>
            <a:ext cx="1439862" cy="503237"/>
          </a:xfrm>
          <a:prstGeom prst="wedgeRectCallout">
            <a:avLst>
              <a:gd fmla="val 1137" name="adj1"/>
              <a:gd fmla="val 37678" name="adj2"/>
            </a:avLst>
          </a:prstGeom>
          <a:solidFill>
            <a:srgbClr val="D9D9D9"/>
          </a:solidFill>
          <a:ln cap="rnd" cmpd="sng" w="38100">
            <a:solidFill>
              <a:srgbClr val="7F7F7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Sziget-2 </a:t>
            </a:r>
          </a:p>
        </p:txBody>
      </p:sp>
      <p:sp>
        <p:nvSpPr>
          <p:cNvPr id="488" name="Shape 488"/>
          <p:cNvSpPr/>
          <p:nvPr/>
        </p:nvSpPr>
        <p:spPr>
          <a:xfrm>
            <a:off x="4932362" y="4292600"/>
            <a:ext cx="1439862" cy="504825"/>
          </a:xfrm>
          <a:prstGeom prst="wedgeRectCallout">
            <a:avLst>
              <a:gd fmla="val -299" name="adj1"/>
              <a:gd fmla="val -25655" name="adj2"/>
            </a:avLst>
          </a:prstGeom>
          <a:solidFill>
            <a:srgbClr val="D9D9D9"/>
          </a:solidFill>
          <a:ln cap="rnd" cmpd="sng" w="38100">
            <a:solidFill>
              <a:srgbClr val="7F7F7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Sziget-4 </a:t>
            </a:r>
          </a:p>
        </p:txBody>
      </p:sp>
      <p:sp>
        <p:nvSpPr>
          <p:cNvPr id="489" name="Shape 48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497" name="Shape 49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Melyik térkép jó? (Összes földrész…)</a:t>
            </a:r>
          </a:p>
        </p:txBody>
      </p:sp>
      <p:pic>
        <p:nvPicPr>
          <p:cNvPr id="498" name="Shape 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773237"/>
            <a:ext cx="7419975" cy="4176712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" name="Shape 50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07" name="Shape 50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Összes földrész…</a:t>
            </a:r>
          </a:p>
        </p:txBody>
      </p:sp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550" y="1765300"/>
            <a:ext cx="5616575" cy="425608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6" name="Shape 51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17" name="Shape 51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Egy rossz dia…</a:t>
            </a:r>
          </a:p>
        </p:txBody>
      </p:sp>
      <p:pic>
        <p:nvPicPr>
          <p:cNvPr id="518" name="Shape 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484312"/>
            <a:ext cx="6191250" cy="46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25" name="Shape 52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27" name="Shape 527"/>
          <p:cNvSpPr txBox="1"/>
          <p:nvPr>
            <p:ph type="title"/>
          </p:nvPr>
        </p:nvSpPr>
        <p:spPr>
          <a:xfrm>
            <a:off x="457200" y="332656"/>
            <a:ext cx="8229600" cy="822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Székely Mihály utca – Ír ( volt) tulajdonos…</a:t>
            </a:r>
          </a:p>
        </p:txBody>
      </p:sp>
      <p:pic>
        <p:nvPicPr>
          <p:cNvPr id="528" name="Shape 5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503362"/>
            <a:ext cx="5832475" cy="4805362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Shape 52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35" name="Shape 53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" name="Shape 53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37" name="Shape 53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Nagycsarnok- Csarnok tér</a:t>
            </a:r>
          </a:p>
        </p:txBody>
      </p:sp>
      <p:pic>
        <p:nvPicPr>
          <p:cNvPr id="538" name="Shape 5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012" y="1557337"/>
            <a:ext cx="5219700" cy="439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Shape 53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6" name="Shape 54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47" name="Shape 54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Valamelyik földszinti üzlet…</a:t>
            </a:r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57337"/>
            <a:ext cx="5673725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6" name="Shape 55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57" name="Shape 557"/>
          <p:cNvSpPr txBox="1"/>
          <p:nvPr>
            <p:ph type="title"/>
          </p:nvPr>
        </p:nvSpPr>
        <p:spPr>
          <a:xfrm>
            <a:off x="323528" y="188640"/>
            <a:ext cx="8229600" cy="1152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sétáló utcában az „új profilt” megtalálni 50% művészet és 50% tudomány…</a:t>
            </a:r>
          </a:p>
        </p:txBody>
      </p:sp>
      <p:pic>
        <p:nvPicPr>
          <p:cNvPr id="558" name="Shape 5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4724400"/>
            <a:ext cx="2363787" cy="137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3662" y="4652962"/>
            <a:ext cx="2160587" cy="143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9112" y="1341437"/>
            <a:ext cx="31623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2237" y="2276475"/>
            <a:ext cx="2132012" cy="1873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Shape 562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70" name="Shape 570"/>
          <p:cNvSpPr txBox="1"/>
          <p:nvPr>
            <p:ph type="title"/>
          </p:nvPr>
        </p:nvSpPr>
        <p:spPr>
          <a:xfrm>
            <a:off x="457200" y="296416"/>
            <a:ext cx="8229600" cy="5402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Sétáló utcák…</a:t>
            </a:r>
          </a:p>
        </p:txBody>
      </p:sp>
      <p:graphicFrame>
        <p:nvGraphicFramePr>
          <p:cNvPr id="571" name="Shape 571"/>
          <p:cNvGraphicFramePr/>
          <p:nvPr/>
        </p:nvGraphicFramePr>
        <p:xfrm>
          <a:off x="1476375" y="90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{A80DAC73-6ADE-4F71-96D8-77990F10598D}</a:tableStyleId>
              </a:tblPr>
              <a:tblGrid>
                <a:gridCol w="3048000"/>
                <a:gridCol w="3048000"/>
              </a:tblGrid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hu-HU" sz="1800">
                          <a:solidFill>
                            <a:srgbClr val="FFFFFF"/>
                          </a:solidFill>
                        </a:rPr>
                        <a:t>Előnyök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hu-HU" sz="1800">
                          <a:solidFill>
                            <a:srgbClr val="FFFFFF"/>
                          </a:solidFill>
                        </a:rPr>
                        <a:t>Hátrányok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chemeClr val="accent1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A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B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C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D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E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F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G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</a:tr>
              <a:tr h="369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H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F0F3EE"/>
                    </a:solidFill>
                  </a:tcPr>
                </a:tc>
              </a:tr>
              <a:tr h="371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hu-HU" sz="1800">
                          <a:solidFill>
                            <a:srgbClr val="000000"/>
                          </a:solidFill>
                        </a:rPr>
                        <a:t>I</a:t>
                      </a:r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E1E5DC"/>
                    </a:solidFill>
                  </a:tcPr>
                </a:tc>
              </a:tr>
            </a:tbl>
          </a:graphicData>
        </a:graphic>
      </p:graphicFrame>
      <p:sp>
        <p:nvSpPr>
          <p:cNvPr id="572" name="Shape 572"/>
          <p:cNvSpPr txBox="1"/>
          <p:nvPr/>
        </p:nvSpPr>
        <p:spPr>
          <a:xfrm>
            <a:off x="539750" y="5148262"/>
            <a:ext cx="79930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 tényezős táblázat (külön mellékelve)</a:t>
            </a:r>
          </a:p>
        </p:txBody>
      </p:sp>
      <p:sp>
        <p:nvSpPr>
          <p:cNvPr id="573" name="Shape 57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Első 28 tényező…</a:t>
            </a:r>
          </a:p>
        </p:txBody>
      </p:sp>
      <p:sp>
        <p:nvSpPr>
          <p:cNvPr id="579" name="Shape 57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80" name="Shape 58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1" name="Shape 58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582" name="Shape 5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557337"/>
            <a:ext cx="7380287" cy="486886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29" name="Shape 129"/>
          <p:cNvSpPr txBox="1"/>
          <p:nvPr>
            <p:ph type="title"/>
          </p:nvPr>
        </p:nvSpPr>
        <p:spPr>
          <a:xfrm>
            <a:off x="5796136" y="620688"/>
            <a:ext cx="2746648" cy="8229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2000-2020</a:t>
            </a:r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260350"/>
            <a:ext cx="4032250" cy="638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Shape 131"/>
          <p:cNvCxnSpPr/>
          <p:nvPr/>
        </p:nvCxnSpPr>
        <p:spPr>
          <a:xfrm flipH="1" rot="10800000">
            <a:off x="107950" y="3644900"/>
            <a:ext cx="6911975" cy="431800"/>
          </a:xfrm>
          <a:prstGeom prst="straightConnector1">
            <a:avLst/>
          </a:prstGeom>
          <a:noFill/>
          <a:ln cap="rnd" cmpd="sng" w="63500">
            <a:solidFill>
              <a:srgbClr val="00B050"/>
            </a:solidFill>
            <a:prstDash val="solid"/>
            <a:miter lim="8000"/>
            <a:headEnd len="med" w="med" type="none"/>
            <a:tailEnd len="med" w="med" type="none"/>
          </a:ln>
        </p:spPr>
      </p:cxnSp>
      <p:sp>
        <p:nvSpPr>
          <p:cNvPr id="132" name="Shape 132"/>
          <p:cNvSpPr/>
          <p:nvPr/>
        </p:nvSpPr>
        <p:spPr>
          <a:xfrm>
            <a:off x="4643437" y="4941887"/>
            <a:ext cx="3241675" cy="935037"/>
          </a:xfrm>
          <a:prstGeom prst="wedgeRectCallout">
            <a:avLst>
              <a:gd fmla="val 11253" name="adj1"/>
              <a:gd fmla="val -27531" name="adj2"/>
            </a:avLst>
          </a:prstGeom>
          <a:solidFill>
            <a:srgbClr val="D9D9D9"/>
          </a:solidFill>
          <a:ln cap="rnd" cmpd="sng" w="38100">
            <a:solidFill>
              <a:srgbClr val="FF0000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„Trend a Második Világháború óta ?”</a:t>
            </a:r>
          </a:p>
        </p:txBody>
      </p:sp>
      <p:sp>
        <p:nvSpPr>
          <p:cNvPr id="133" name="Shape 13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29-től 50-ig</a:t>
            </a:r>
          </a:p>
        </p:txBody>
      </p:sp>
      <p:sp>
        <p:nvSpPr>
          <p:cNvPr id="589" name="Shape 58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" name="Shape 59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592" name="Shape 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12" y="1773237"/>
            <a:ext cx="7056437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Shape 59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50 tényező….(ennyi kell, több talán már túl sok lenne…)</a:t>
            </a:r>
          </a:p>
        </p:txBody>
      </p:sp>
      <p:sp>
        <p:nvSpPr>
          <p:cNvPr id="599" name="Shape 59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00" name="Shape 60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1" name="Shape 60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602" name="Shape 6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773237"/>
            <a:ext cx="7196137" cy="47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Shape 60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Budapest és a sétálóutcák -2010. ősz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1" name="Shape 61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612" name="Shape 6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112" y="1700212"/>
            <a:ext cx="7559675" cy="42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Shape 61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19" name="Shape 619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0" name="Shape 62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21" name="Shape 621"/>
          <p:cNvSpPr txBox="1"/>
          <p:nvPr>
            <p:ph type="title"/>
          </p:nvPr>
        </p:nvSpPr>
        <p:spPr>
          <a:xfrm>
            <a:off x="457200" y="152400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Az angol bérleti modell (1/3)</a:t>
            </a:r>
          </a:p>
        </p:txBody>
      </p:sp>
      <p:pic>
        <p:nvPicPr>
          <p:cNvPr id="622" name="Shape 6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700212"/>
            <a:ext cx="7632700" cy="375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3" name="Shape 623"/>
          <p:cNvCxnSpPr/>
          <p:nvPr/>
        </p:nvCxnSpPr>
        <p:spPr>
          <a:xfrm flipH="1" rot="10800000">
            <a:off x="2484437" y="836612"/>
            <a:ext cx="4103687" cy="2376487"/>
          </a:xfrm>
          <a:prstGeom prst="straightConnector1">
            <a:avLst/>
          </a:prstGeom>
          <a:noFill/>
          <a:ln cap="rnd" cmpd="sng" w="47625">
            <a:solidFill>
              <a:srgbClr val="C00000"/>
            </a:solidFill>
            <a:prstDash val="solid"/>
            <a:miter lim="8000"/>
            <a:headEnd len="med" w="med" type="none"/>
            <a:tailEnd len="lg" w="lg" type="stealth"/>
          </a:ln>
        </p:spPr>
      </p:cxnSp>
      <p:sp>
        <p:nvSpPr>
          <p:cNvPr id="624" name="Shape 624"/>
          <p:cNvSpPr txBox="1"/>
          <p:nvPr/>
        </p:nvSpPr>
        <p:spPr>
          <a:xfrm>
            <a:off x="3203575" y="5116512"/>
            <a:ext cx="792162" cy="4000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Idő</a:t>
            </a:r>
          </a:p>
        </p:txBody>
      </p:sp>
      <p:sp>
        <p:nvSpPr>
          <p:cNvPr id="625" name="Shape 625"/>
          <p:cNvSpPr/>
          <p:nvPr/>
        </p:nvSpPr>
        <p:spPr>
          <a:xfrm>
            <a:off x="2771775" y="981075"/>
            <a:ext cx="1871662" cy="503237"/>
          </a:xfrm>
          <a:prstGeom prst="wedgeRectCallout">
            <a:avLst>
              <a:gd fmla="val 21054" name="adj1"/>
              <a:gd fmla="val 41660" name="adj2"/>
            </a:avLst>
          </a:prstGeom>
          <a:solidFill>
            <a:srgbClr val="D9D9D9"/>
          </a:solidFill>
          <a:ln cap="rnd" cmpd="sng" w="38100">
            <a:solidFill>
              <a:srgbClr val="FF0000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Piaci bérlet</a:t>
            </a:r>
          </a:p>
        </p:txBody>
      </p:sp>
      <p:sp>
        <p:nvSpPr>
          <p:cNvPr id="626" name="Shape 626"/>
          <p:cNvSpPr/>
          <p:nvPr/>
        </p:nvSpPr>
        <p:spPr>
          <a:xfrm>
            <a:off x="900112" y="5445125"/>
            <a:ext cx="1871662" cy="504825"/>
          </a:xfrm>
          <a:prstGeom prst="wedgeRectCallout">
            <a:avLst>
              <a:gd fmla="val 27510" name="adj1"/>
              <a:gd fmla="val -54839" name="adj2"/>
            </a:avLst>
          </a:prstGeom>
          <a:solidFill>
            <a:srgbClr val="D9D9D9"/>
          </a:solidFill>
          <a:ln cap="rnd" cmpd="sng" w="38100">
            <a:solidFill>
              <a:srgbClr val="FF0000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Eddigi bérlet</a:t>
            </a:r>
          </a:p>
        </p:txBody>
      </p:sp>
      <p:sp>
        <p:nvSpPr>
          <p:cNvPr id="627" name="Shape 627"/>
          <p:cNvSpPr/>
          <p:nvPr/>
        </p:nvSpPr>
        <p:spPr>
          <a:xfrm>
            <a:off x="6156325" y="1125537"/>
            <a:ext cx="2160587" cy="503237"/>
          </a:xfrm>
          <a:prstGeom prst="wedgeRectCallout">
            <a:avLst>
              <a:gd fmla="val -7761" name="adj1"/>
              <a:gd fmla="val 64468" name="adj2"/>
            </a:avLst>
          </a:prstGeom>
          <a:solidFill>
            <a:srgbClr val="D9D9D9"/>
          </a:solidFill>
          <a:ln cap="rnd" cmpd="sng" w="38100">
            <a:solidFill>
              <a:srgbClr val="FF0000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Módosított bérlet</a:t>
            </a:r>
          </a:p>
        </p:txBody>
      </p:sp>
      <p:sp>
        <p:nvSpPr>
          <p:cNvPr id="628" name="Shape 62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34" name="Shape 634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5" name="Shape 635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36" name="Shape 636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(1/3)</a:t>
            </a:r>
          </a:p>
        </p:txBody>
      </p:sp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2281237"/>
            <a:ext cx="7848600" cy="39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Shape 638"/>
          <p:cNvSpPr/>
          <p:nvPr/>
        </p:nvSpPr>
        <p:spPr>
          <a:xfrm>
            <a:off x="6156325" y="1125537"/>
            <a:ext cx="2160587" cy="503237"/>
          </a:xfrm>
          <a:prstGeom prst="wedgeRectCallout">
            <a:avLst>
              <a:gd fmla="val -7761" name="adj1"/>
              <a:gd fmla="val 64468" name="adj2"/>
            </a:avLst>
          </a:prstGeom>
          <a:solidFill>
            <a:srgbClr val="D9D9D9"/>
          </a:solidFill>
          <a:ln cap="rnd" cmpd="sng" w="38100">
            <a:solidFill>
              <a:srgbClr val="FF0000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Módosított bérlet</a:t>
            </a:r>
          </a:p>
        </p:txBody>
      </p:sp>
      <p:sp>
        <p:nvSpPr>
          <p:cNvPr id="639" name="Shape 63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45" name="Shape 64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" name="Shape 64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647" name="Shape 6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2276475"/>
            <a:ext cx="7777162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>
            <p:ph type="title"/>
          </p:nvPr>
        </p:nvSpPr>
        <p:spPr>
          <a:xfrm>
            <a:off x="3347864" y="1628800"/>
            <a:ext cx="2232248" cy="576064"/>
          </a:xfrm>
          <a:prstGeom prst="rect">
            <a:avLst/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Eddigi bérlet</a:t>
            </a:r>
          </a:p>
        </p:txBody>
      </p:sp>
      <p:sp>
        <p:nvSpPr>
          <p:cNvPr id="649" name="Shape 649"/>
          <p:cNvSpPr txBox="1"/>
          <p:nvPr/>
        </p:nvSpPr>
        <p:spPr>
          <a:xfrm>
            <a:off x="457200" y="404664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39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piaci díj felett  bérelt ingatlan (3/3)</a:t>
            </a:r>
          </a:p>
        </p:txBody>
      </p:sp>
      <p:sp>
        <p:nvSpPr>
          <p:cNvPr id="650" name="Shape 650"/>
          <p:cNvSpPr/>
          <p:nvPr/>
        </p:nvSpPr>
        <p:spPr>
          <a:xfrm>
            <a:off x="6300192" y="1340768"/>
            <a:ext cx="2232248" cy="576064"/>
          </a:xfrm>
          <a:prstGeom prst="wedgeRectCallout">
            <a:avLst>
              <a:gd fmla="val -35091" name="adj1"/>
              <a:gd fmla="val 252892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Piaci bérlet</a:t>
            </a:r>
          </a:p>
        </p:txBody>
      </p:sp>
      <p:sp>
        <p:nvSpPr>
          <p:cNvPr id="651" name="Shape 651"/>
          <p:cNvSpPr/>
          <p:nvPr/>
        </p:nvSpPr>
        <p:spPr>
          <a:xfrm>
            <a:off x="5940152" y="5085184"/>
            <a:ext cx="2232248" cy="576064"/>
          </a:xfrm>
          <a:prstGeom prst="wedgeRectCallout">
            <a:avLst>
              <a:gd fmla="val -65050" name="adj1"/>
              <a:gd fmla="val -289641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indexálás</a:t>
            </a:r>
          </a:p>
        </p:txBody>
      </p:sp>
      <p:sp>
        <p:nvSpPr>
          <p:cNvPr id="652" name="Shape 652"/>
          <p:cNvSpPr/>
          <p:nvPr/>
        </p:nvSpPr>
        <p:spPr>
          <a:xfrm>
            <a:off x="3347864" y="5085184"/>
            <a:ext cx="2232248" cy="576064"/>
          </a:xfrm>
          <a:prstGeom prst="wedgeRectCallout">
            <a:avLst>
              <a:gd fmla="val 2815" name="adj1"/>
              <a:gd fmla="val -273058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Indexálás</a:t>
            </a:r>
          </a:p>
        </p:txBody>
      </p:sp>
      <p:sp>
        <p:nvSpPr>
          <p:cNvPr id="653" name="Shape 65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59" name="Shape 659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" name="Shape 66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61" name="Shape 661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Repülőtér jövedelem-terelőképessége</a:t>
            </a:r>
          </a:p>
        </p:txBody>
      </p:sp>
      <p:pic>
        <p:nvPicPr>
          <p:cNvPr id="662" name="Shape 6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12" y="1773237"/>
            <a:ext cx="8294687" cy="34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Shape 663"/>
          <p:cNvSpPr/>
          <p:nvPr/>
        </p:nvSpPr>
        <p:spPr>
          <a:xfrm>
            <a:off x="899592" y="5877272"/>
            <a:ext cx="3960440" cy="576064"/>
          </a:xfrm>
          <a:prstGeom prst="wedgeRectCallout">
            <a:avLst>
              <a:gd fmla="val 61321" name="adj1"/>
              <a:gd fmla="val -358346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Le- és felszállások szerint…</a:t>
            </a:r>
          </a:p>
        </p:txBody>
      </p:sp>
      <p:sp>
        <p:nvSpPr>
          <p:cNvPr id="664" name="Shape 66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70" name="Shape 67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" name="Shape 67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72" name="Shape 672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HIPOTETIKUS JÖVEDELEM</a:t>
            </a:r>
          </a:p>
        </p:txBody>
      </p:sp>
      <p:pic>
        <p:nvPicPr>
          <p:cNvPr id="673" name="Shape 6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3429000"/>
            <a:ext cx="4762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Shape 6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437" y="1557337"/>
            <a:ext cx="3910012" cy="2033587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81" name="Shape 68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" name="Shape 68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83" name="Shape 683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Mosókonyha lakáshoz csatolva, hipotetikus bérleti díjjal megoldható az  értékelés…</a:t>
            </a:r>
          </a:p>
        </p:txBody>
      </p:sp>
      <p:pic>
        <p:nvPicPr>
          <p:cNvPr id="684" name="Shape 6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12" y="1484312"/>
            <a:ext cx="8207375" cy="5113337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Shape 685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91" name="Shape 69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2" name="Shape 69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693" name="Shape 693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4" name="Shape 6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612900"/>
            <a:ext cx="7345362" cy="4532312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Shape 695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41" name="Shape 141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381000"/>
            <a:ext cx="2971800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600" y="762000"/>
            <a:ext cx="21336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/>
          <p:nvPr/>
        </p:nvSpPr>
        <p:spPr>
          <a:xfrm>
            <a:off x="457200" y="533400"/>
            <a:ext cx="2286000" cy="1981200"/>
          </a:xfrm>
          <a:prstGeom prst="wedgeEllipseCallout">
            <a:avLst>
              <a:gd fmla="val 21797" name="adj1"/>
              <a:gd fmla="val 17282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kormány 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megbízásából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jöttünk segíteni!</a:t>
            </a:r>
          </a:p>
        </p:txBody>
      </p:sp>
      <p:sp>
        <p:nvSpPr>
          <p:cNvPr id="145" name="Shape 145"/>
          <p:cNvSpPr/>
          <p:nvPr/>
        </p:nvSpPr>
        <p:spPr>
          <a:xfrm>
            <a:off x="4114800" y="152400"/>
            <a:ext cx="2286000" cy="1981200"/>
          </a:xfrm>
          <a:prstGeom prst="wedgeEllipseCallout">
            <a:avLst>
              <a:gd fmla="val 24540" name="adj1"/>
              <a:gd fmla="val 29783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Ugye már 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érzi a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segítséget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sp>
        <p:nvSpPr>
          <p:cNvPr id="146" name="Shape 146"/>
          <p:cNvSpPr/>
          <p:nvPr/>
        </p:nvSpPr>
        <p:spPr>
          <a:xfrm>
            <a:off x="4495800" y="5029200"/>
            <a:ext cx="4267200" cy="533400"/>
          </a:xfrm>
          <a:prstGeom prst="wedgeRectCallout">
            <a:avLst>
              <a:gd fmla="val 19281" name="adj1"/>
              <a:gd fmla="val -55965" name="adj2"/>
            </a:avLst>
          </a:prstGeom>
          <a:solidFill>
            <a:srgbClr val="FF0000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Ingatlan krízis szakadéka</a:t>
            </a:r>
          </a:p>
        </p:txBody>
      </p:sp>
      <p:sp>
        <p:nvSpPr>
          <p:cNvPr id="147" name="Shape 147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701" name="Shape 70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2" name="Shape 70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703" name="Shape 703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 CASH-FLOW alakulása az időben </a:t>
            </a:r>
          </a:p>
        </p:txBody>
      </p:sp>
      <p:cxnSp>
        <p:nvCxnSpPr>
          <p:cNvPr id="704" name="Shape 704"/>
          <p:cNvCxnSpPr/>
          <p:nvPr/>
        </p:nvCxnSpPr>
        <p:spPr>
          <a:xfrm>
            <a:off x="755650" y="4365625"/>
            <a:ext cx="7993062" cy="1587"/>
          </a:xfrm>
          <a:prstGeom prst="straightConnector1">
            <a:avLst/>
          </a:prstGeom>
          <a:noFill/>
          <a:ln cap="rnd" cmpd="sng" w="41275">
            <a:solidFill>
              <a:srgbClr val="C00000"/>
            </a:solidFill>
            <a:prstDash val="solid"/>
            <a:miter lim="8000"/>
            <a:headEnd len="med" w="med" type="none"/>
            <a:tailEnd len="lg" w="lg" type="stealth"/>
          </a:ln>
        </p:spPr>
      </p:cxnSp>
      <p:cxnSp>
        <p:nvCxnSpPr>
          <p:cNvPr id="705" name="Shape 705"/>
          <p:cNvCxnSpPr/>
          <p:nvPr/>
        </p:nvCxnSpPr>
        <p:spPr>
          <a:xfrm rot="-5400000">
            <a:off x="-793" y="3825081"/>
            <a:ext cx="4679950" cy="1587"/>
          </a:xfrm>
          <a:prstGeom prst="straightConnector1">
            <a:avLst/>
          </a:prstGeom>
          <a:noFill/>
          <a:ln cap="rnd" cmpd="sng" w="41275">
            <a:solidFill>
              <a:srgbClr val="C00000"/>
            </a:solidFill>
            <a:prstDash val="solid"/>
            <a:miter lim="8000"/>
            <a:headEnd len="med" w="med" type="none"/>
            <a:tailEnd len="lg" w="lg" type="stealth"/>
          </a:ln>
        </p:spPr>
      </p:cxnSp>
      <p:sp>
        <p:nvSpPr>
          <p:cNvPr id="706" name="Shape 706"/>
          <p:cNvSpPr/>
          <p:nvPr/>
        </p:nvSpPr>
        <p:spPr>
          <a:xfrm>
            <a:off x="684212" y="3933825"/>
            <a:ext cx="142875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827087" y="39338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971550" y="39338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9" name="Shape 709"/>
          <p:cNvSpPr/>
          <p:nvPr/>
        </p:nvSpPr>
        <p:spPr>
          <a:xfrm>
            <a:off x="1116012" y="3933825"/>
            <a:ext cx="142875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0" name="Shape 710"/>
          <p:cNvSpPr/>
          <p:nvPr/>
        </p:nvSpPr>
        <p:spPr>
          <a:xfrm>
            <a:off x="1258887" y="39338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1" name="Shape 711"/>
          <p:cNvSpPr/>
          <p:nvPr/>
        </p:nvSpPr>
        <p:spPr>
          <a:xfrm>
            <a:off x="1547812" y="40052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2051050" y="45085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1908175" y="4437062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2119312" y="4724400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5" name="Shape 715"/>
          <p:cNvSpPr/>
          <p:nvPr/>
        </p:nvSpPr>
        <p:spPr>
          <a:xfrm>
            <a:off x="1403350" y="39338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1692275" y="4149725"/>
            <a:ext cx="142875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2339975" y="48688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8" name="Shape 718"/>
          <p:cNvSpPr/>
          <p:nvPr/>
        </p:nvSpPr>
        <p:spPr>
          <a:xfrm>
            <a:off x="2339975" y="50847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9" name="Shape 719"/>
          <p:cNvSpPr/>
          <p:nvPr/>
        </p:nvSpPr>
        <p:spPr>
          <a:xfrm>
            <a:off x="2339975" y="53006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0" name="Shape 720"/>
          <p:cNvSpPr/>
          <p:nvPr/>
        </p:nvSpPr>
        <p:spPr>
          <a:xfrm>
            <a:off x="2555875" y="5013325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1" name="Shape 721"/>
          <p:cNvSpPr/>
          <p:nvPr/>
        </p:nvSpPr>
        <p:spPr>
          <a:xfrm>
            <a:off x="2700337" y="4797425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2" name="Shape 722"/>
          <p:cNvSpPr/>
          <p:nvPr/>
        </p:nvSpPr>
        <p:spPr>
          <a:xfrm>
            <a:off x="2771775" y="45815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3" name="Shape 723"/>
          <p:cNvSpPr/>
          <p:nvPr/>
        </p:nvSpPr>
        <p:spPr>
          <a:xfrm>
            <a:off x="2771775" y="43656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2843212" y="42211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2916237" y="4076700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6" name="Shape 726"/>
          <p:cNvSpPr/>
          <p:nvPr/>
        </p:nvSpPr>
        <p:spPr>
          <a:xfrm>
            <a:off x="2987675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3059112" y="37163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8" name="Shape 728"/>
          <p:cNvSpPr/>
          <p:nvPr/>
        </p:nvSpPr>
        <p:spPr>
          <a:xfrm>
            <a:off x="3132137" y="35004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3203575" y="33575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0" name="Shape 730"/>
          <p:cNvSpPr/>
          <p:nvPr/>
        </p:nvSpPr>
        <p:spPr>
          <a:xfrm>
            <a:off x="1763712" y="42211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3203575" y="32845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2" name="Shape 732"/>
          <p:cNvSpPr/>
          <p:nvPr/>
        </p:nvSpPr>
        <p:spPr>
          <a:xfrm>
            <a:off x="3276600" y="3068637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3348037" y="2924175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4" name="Shape 734"/>
          <p:cNvSpPr/>
          <p:nvPr/>
        </p:nvSpPr>
        <p:spPr>
          <a:xfrm>
            <a:off x="3492500" y="2852737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3635375" y="28527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3787775" y="30051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7" name="Shape 737"/>
          <p:cNvSpPr/>
          <p:nvPr/>
        </p:nvSpPr>
        <p:spPr>
          <a:xfrm>
            <a:off x="3940175" y="31575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4092575" y="33099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9" name="Shape 739"/>
          <p:cNvSpPr/>
          <p:nvPr/>
        </p:nvSpPr>
        <p:spPr>
          <a:xfrm>
            <a:off x="4284662" y="3357562"/>
            <a:ext cx="142875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0" name="Shape 740"/>
          <p:cNvSpPr/>
          <p:nvPr/>
        </p:nvSpPr>
        <p:spPr>
          <a:xfrm>
            <a:off x="4356100" y="31416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1" name="Shape 741"/>
          <p:cNvSpPr/>
          <p:nvPr/>
        </p:nvSpPr>
        <p:spPr>
          <a:xfrm>
            <a:off x="4500562" y="2997200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2" name="Shape 742"/>
          <p:cNvSpPr/>
          <p:nvPr/>
        </p:nvSpPr>
        <p:spPr>
          <a:xfrm>
            <a:off x="4643437" y="29972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4787900" y="29972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4" name="Shape 744"/>
          <p:cNvSpPr/>
          <p:nvPr/>
        </p:nvSpPr>
        <p:spPr>
          <a:xfrm>
            <a:off x="4932362" y="3068637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5" name="Shape 745"/>
          <p:cNvSpPr/>
          <p:nvPr/>
        </p:nvSpPr>
        <p:spPr>
          <a:xfrm>
            <a:off x="5076825" y="3141662"/>
            <a:ext cx="142875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6" name="Shape 746"/>
          <p:cNvSpPr/>
          <p:nvPr/>
        </p:nvSpPr>
        <p:spPr>
          <a:xfrm>
            <a:off x="5292725" y="3213100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7" name="Shape 747"/>
          <p:cNvSpPr/>
          <p:nvPr/>
        </p:nvSpPr>
        <p:spPr>
          <a:xfrm>
            <a:off x="5435600" y="33575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5580062" y="34290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9" name="Shape 749"/>
          <p:cNvSpPr/>
          <p:nvPr/>
        </p:nvSpPr>
        <p:spPr>
          <a:xfrm>
            <a:off x="5724525" y="3500437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5867400" y="35734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1" name="Shape 751"/>
          <p:cNvSpPr/>
          <p:nvPr/>
        </p:nvSpPr>
        <p:spPr>
          <a:xfrm>
            <a:off x="6019800" y="37258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6172200" y="37893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6324600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4" name="Shape 754"/>
          <p:cNvSpPr/>
          <p:nvPr/>
        </p:nvSpPr>
        <p:spPr>
          <a:xfrm>
            <a:off x="6477000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6629400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6" name="Shape 756"/>
          <p:cNvSpPr/>
          <p:nvPr/>
        </p:nvSpPr>
        <p:spPr>
          <a:xfrm>
            <a:off x="6781800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7" name="Shape 757"/>
          <p:cNvSpPr/>
          <p:nvPr/>
        </p:nvSpPr>
        <p:spPr>
          <a:xfrm>
            <a:off x="6948487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7092950" y="3860800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7235825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7380287" y="38608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7524750" y="3716337"/>
            <a:ext cx="142875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7667625" y="3644900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7740650" y="35734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7812087" y="37893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7740650" y="3573462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7740650" y="3933825"/>
            <a:ext cx="144462" cy="142875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7740650" y="40052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8" name="Shape 768"/>
          <p:cNvSpPr/>
          <p:nvPr/>
        </p:nvSpPr>
        <p:spPr>
          <a:xfrm>
            <a:off x="7740650" y="4221162"/>
            <a:ext cx="144462" cy="144462"/>
          </a:xfrm>
          <a:prstGeom prst="ellipse">
            <a:avLst/>
          </a:prstGeom>
          <a:solidFill>
            <a:srgbClr val="574FF9"/>
          </a:solidFill>
          <a:ln cap="rnd" cmpd="sng" w="38100">
            <a:solidFill>
              <a:srgbClr val="574FF9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9" name="Shape 76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777" name="Shape 77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8" name="Shape 77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779" name="Shape 77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DCF modell</a:t>
            </a:r>
          </a:p>
        </p:txBody>
      </p:sp>
      <p:grpSp>
        <p:nvGrpSpPr>
          <p:cNvPr id="780" name="Shape 780"/>
          <p:cNvGrpSpPr/>
          <p:nvPr/>
        </p:nvGrpSpPr>
        <p:grpSpPr>
          <a:xfrm>
            <a:off x="1055687" y="2146300"/>
            <a:ext cx="7620000" cy="3944937"/>
            <a:chOff x="838200" y="1295400"/>
            <a:chExt cx="7620000" cy="3886200"/>
          </a:xfrm>
        </p:grpSpPr>
        <p:sp>
          <p:nvSpPr>
            <p:cNvPr id="781" name="Shape 781"/>
            <p:cNvSpPr txBox="1"/>
            <p:nvPr/>
          </p:nvSpPr>
          <p:spPr>
            <a:xfrm>
              <a:off x="7696200" y="3138487"/>
              <a:ext cx="762000" cy="3635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900"/>
                </a:spcBef>
                <a:buSzPct val="25000"/>
                <a:buFont typeface="Times New Roman"/>
                <a:buNone/>
              </a:pPr>
              <a:r>
                <a:rPr b="1" i="0" lang="hu-HU" sz="18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Idő</a:t>
              </a:r>
            </a:p>
          </p:txBody>
        </p:sp>
        <p:grpSp>
          <p:nvGrpSpPr>
            <p:cNvPr id="782" name="Shape 782"/>
            <p:cNvGrpSpPr/>
            <p:nvPr/>
          </p:nvGrpSpPr>
          <p:grpSpPr>
            <a:xfrm>
              <a:off x="838200" y="1295400"/>
              <a:ext cx="6858000" cy="3886200"/>
              <a:chOff x="990600" y="1295400"/>
              <a:chExt cx="6858000" cy="3886200"/>
            </a:xfrm>
          </p:grpSpPr>
          <p:sp>
            <p:nvSpPr>
              <p:cNvPr id="783" name="Shape 783"/>
              <p:cNvSpPr txBox="1"/>
              <p:nvPr/>
            </p:nvSpPr>
            <p:spPr>
              <a:xfrm>
                <a:off x="4191000" y="1600200"/>
                <a:ext cx="2590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Shape 784"/>
              <p:cNvSpPr txBox="1"/>
              <p:nvPr/>
            </p:nvSpPr>
            <p:spPr>
              <a:xfrm>
                <a:off x="6553200" y="3962400"/>
                <a:ext cx="1295400" cy="9096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900"/>
                  </a:spcBef>
                  <a:buSzPct val="25000"/>
                  <a:buFont typeface="Times New Roman"/>
                  <a:buNone/>
                </a:pPr>
                <a:r>
                  <a:rPr b="1" i="0" lang="hu-HU" sz="1800" u="none" cap="none" strike="noStrik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NOI + EXIT  érték</a:t>
                </a:r>
              </a:p>
            </p:txBody>
          </p:sp>
          <p:sp>
            <p:nvSpPr>
              <p:cNvPr id="785" name="Shape 785"/>
              <p:cNvSpPr txBox="1"/>
              <p:nvPr/>
            </p:nvSpPr>
            <p:spPr>
              <a:xfrm>
                <a:off x="4038600" y="4114800"/>
                <a:ext cx="1752600" cy="3635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900"/>
                  </a:spcBef>
                  <a:buSzPct val="25000"/>
                  <a:buFont typeface="Times New Roman"/>
                  <a:buNone/>
                </a:pPr>
                <a:r>
                  <a:rPr b="1" i="0" lang="hu-HU" sz="1800" u="none" cap="none" strike="noStrik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Éves NOI</a:t>
                </a:r>
              </a:p>
            </p:txBody>
          </p:sp>
          <p:sp>
            <p:nvSpPr>
              <p:cNvPr id="786" name="Shape 786"/>
              <p:cNvSpPr txBox="1"/>
              <p:nvPr/>
            </p:nvSpPr>
            <p:spPr>
              <a:xfrm>
                <a:off x="990600" y="3962400"/>
                <a:ext cx="1066800" cy="3667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87" name="Shape 787"/>
              <p:cNvCxnSpPr/>
              <p:nvPr/>
            </p:nvCxnSpPr>
            <p:spPr>
              <a:xfrm rot="10800000">
                <a:off x="3581400" y="3505200"/>
                <a:ext cx="990600" cy="53340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triangle"/>
              </a:ln>
            </p:spPr>
          </p:cxnSp>
          <p:cxnSp>
            <p:nvCxnSpPr>
              <p:cNvPr id="788" name="Shape 788"/>
              <p:cNvCxnSpPr/>
              <p:nvPr/>
            </p:nvCxnSpPr>
            <p:spPr>
              <a:xfrm rot="10800000">
                <a:off x="4267200" y="3429000"/>
                <a:ext cx="457200" cy="53340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triangle"/>
              </a:ln>
            </p:spPr>
          </p:cxnSp>
          <p:cxnSp>
            <p:nvCxnSpPr>
              <p:cNvPr id="789" name="Shape 789"/>
              <p:cNvCxnSpPr/>
              <p:nvPr/>
            </p:nvCxnSpPr>
            <p:spPr>
              <a:xfrm rot="10800000">
                <a:off x="5029200" y="3505200"/>
                <a:ext cx="0" cy="45720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triangle"/>
              </a:ln>
            </p:spPr>
          </p:cxnSp>
          <p:cxnSp>
            <p:nvCxnSpPr>
              <p:cNvPr id="790" name="Shape 790"/>
              <p:cNvCxnSpPr/>
              <p:nvPr/>
            </p:nvCxnSpPr>
            <p:spPr>
              <a:xfrm flipH="1" rot="10800000">
                <a:off x="5334000" y="3505200"/>
                <a:ext cx="914400" cy="53340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triangle"/>
              </a:ln>
            </p:spPr>
          </p:cxnSp>
          <p:cxnSp>
            <p:nvCxnSpPr>
              <p:cNvPr id="791" name="Shape 791"/>
              <p:cNvCxnSpPr/>
              <p:nvPr/>
            </p:nvCxnSpPr>
            <p:spPr>
              <a:xfrm rot="10800000">
                <a:off x="7162800" y="3429000"/>
                <a:ext cx="0" cy="457200"/>
              </a:xfrm>
              <a:prstGeom prst="straightConnector1">
                <a:avLst/>
              </a:prstGeom>
              <a:noFill/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triangle"/>
              </a:ln>
            </p:spPr>
          </p:cxnSp>
          <p:sp>
            <p:nvSpPr>
              <p:cNvPr id="792" name="Shape 792"/>
              <p:cNvSpPr txBox="1"/>
              <p:nvPr/>
            </p:nvSpPr>
            <p:spPr>
              <a:xfrm>
                <a:off x="2133600" y="3352800"/>
                <a:ext cx="609600" cy="1828800"/>
              </a:xfrm>
              <a:prstGeom prst="rect">
                <a:avLst/>
              </a:prstGeom>
              <a:solidFill>
                <a:srgbClr val="4C376B"/>
              </a:solidFill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Shape 793"/>
              <p:cNvSpPr txBox="1"/>
              <p:nvPr/>
            </p:nvSpPr>
            <p:spPr>
              <a:xfrm>
                <a:off x="6934200" y="1295400"/>
                <a:ext cx="457200" cy="2057400"/>
              </a:xfrm>
              <a:prstGeom prst="rect">
                <a:avLst/>
              </a:prstGeom>
              <a:solidFill>
                <a:srgbClr val="F1D77F"/>
              </a:solidFill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Shape 794"/>
              <p:cNvSpPr txBox="1"/>
              <p:nvPr/>
            </p:nvSpPr>
            <p:spPr>
              <a:xfrm>
                <a:off x="3124200" y="2667000"/>
                <a:ext cx="457200" cy="685800"/>
              </a:xfrm>
              <a:prstGeom prst="rect">
                <a:avLst/>
              </a:prstGeom>
              <a:solidFill>
                <a:srgbClr val="F1D77F"/>
              </a:solidFill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Shape 795"/>
              <p:cNvSpPr txBox="1"/>
              <p:nvPr/>
            </p:nvSpPr>
            <p:spPr>
              <a:xfrm>
                <a:off x="3962400" y="2514600"/>
                <a:ext cx="457200" cy="838200"/>
              </a:xfrm>
              <a:prstGeom prst="rect">
                <a:avLst/>
              </a:prstGeom>
              <a:solidFill>
                <a:srgbClr val="F1D77F"/>
              </a:solidFill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Shape 796"/>
              <p:cNvSpPr txBox="1"/>
              <p:nvPr/>
            </p:nvSpPr>
            <p:spPr>
              <a:xfrm>
                <a:off x="4800600" y="2514600"/>
                <a:ext cx="457200" cy="838200"/>
              </a:xfrm>
              <a:prstGeom prst="rect">
                <a:avLst/>
              </a:prstGeom>
              <a:solidFill>
                <a:srgbClr val="F1D77F"/>
              </a:solidFill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Shape 797"/>
              <p:cNvSpPr txBox="1"/>
              <p:nvPr/>
            </p:nvSpPr>
            <p:spPr>
              <a:xfrm>
                <a:off x="6096000" y="2362200"/>
                <a:ext cx="457200" cy="992187"/>
              </a:xfrm>
              <a:prstGeom prst="rect">
                <a:avLst/>
              </a:prstGeom>
              <a:solidFill>
                <a:srgbClr val="F1D77F"/>
              </a:solidFill>
              <a:ln cap="rnd" cmpd="sng" w="9525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  <p:txBody>
              <a:bodyPr anchorCtr="0" anchor="ctr" bIns="45700" lIns="91425" rIns="91425" wrap="square" tIns="4570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798" name="Shape 798"/>
              <p:cNvCxnSpPr/>
              <p:nvPr/>
            </p:nvCxnSpPr>
            <p:spPr>
              <a:xfrm>
                <a:off x="1981200" y="3352800"/>
                <a:ext cx="3429000" cy="0"/>
              </a:xfrm>
              <a:prstGeom prst="straightConnector1">
                <a:avLst/>
              </a:prstGeom>
              <a:noFill/>
              <a:ln cap="rnd" cmpd="sng" w="50800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</p:cxnSp>
          <p:cxnSp>
            <p:nvCxnSpPr>
              <p:cNvPr id="799" name="Shape 799"/>
              <p:cNvCxnSpPr/>
              <p:nvPr/>
            </p:nvCxnSpPr>
            <p:spPr>
              <a:xfrm>
                <a:off x="5943600" y="3352800"/>
                <a:ext cx="1752600" cy="0"/>
              </a:xfrm>
              <a:prstGeom prst="straightConnector1">
                <a:avLst/>
              </a:prstGeom>
              <a:noFill/>
              <a:ln cap="rnd" cmpd="sng" w="50800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</p:cxnSp>
          <p:cxnSp>
            <p:nvCxnSpPr>
              <p:cNvPr id="800" name="Shape 800"/>
              <p:cNvCxnSpPr/>
              <p:nvPr/>
            </p:nvCxnSpPr>
            <p:spPr>
              <a:xfrm>
                <a:off x="5562600" y="2971800"/>
                <a:ext cx="304800" cy="0"/>
              </a:xfrm>
              <a:prstGeom prst="straightConnector1">
                <a:avLst/>
              </a:prstGeom>
              <a:noFill/>
              <a:ln cap="rnd" cmpd="sng" w="50800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</p:cxnSp>
          <p:cxnSp>
            <p:nvCxnSpPr>
              <p:cNvPr id="801" name="Shape 801"/>
              <p:cNvCxnSpPr/>
              <p:nvPr/>
            </p:nvCxnSpPr>
            <p:spPr>
              <a:xfrm>
                <a:off x="5562600" y="3352800"/>
                <a:ext cx="304800" cy="0"/>
              </a:xfrm>
              <a:prstGeom prst="straightConnector1">
                <a:avLst/>
              </a:prstGeom>
              <a:noFill/>
              <a:ln cap="rnd" cmpd="sng" w="50800">
                <a:solidFill>
                  <a:schemeClr val="dk1"/>
                </a:solidFill>
                <a:prstDash val="solid"/>
                <a:miter lim="8000"/>
                <a:headEnd len="med" w="med" type="none"/>
                <a:tailEnd len="med" w="med" type="none"/>
              </a:ln>
            </p:spPr>
          </p:cxnSp>
        </p:grpSp>
      </p:grpSp>
      <p:sp>
        <p:nvSpPr>
          <p:cNvPr id="802" name="Shape 802"/>
          <p:cNvSpPr txBox="1"/>
          <p:nvPr/>
        </p:nvSpPr>
        <p:spPr>
          <a:xfrm>
            <a:off x="566737" y="4810125"/>
            <a:ext cx="15303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Fejlesztés/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VásárlásCostKöltsége</a:t>
            </a:r>
          </a:p>
        </p:txBody>
      </p:sp>
      <p:sp>
        <p:nvSpPr>
          <p:cNvPr id="803" name="Shape 803"/>
          <p:cNvSpPr txBox="1"/>
          <p:nvPr/>
        </p:nvSpPr>
        <p:spPr>
          <a:xfrm>
            <a:off x="2046287" y="6099175"/>
            <a:ext cx="941387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0-ik év</a:t>
            </a:r>
          </a:p>
        </p:txBody>
      </p:sp>
      <p:sp>
        <p:nvSpPr>
          <p:cNvPr id="804" name="Shape 804"/>
          <p:cNvSpPr txBox="1"/>
          <p:nvPr/>
        </p:nvSpPr>
        <p:spPr>
          <a:xfrm>
            <a:off x="2992437" y="3171825"/>
            <a:ext cx="8382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év</a:t>
            </a:r>
          </a:p>
        </p:txBody>
      </p:sp>
      <p:sp>
        <p:nvSpPr>
          <p:cNvPr id="805" name="Shape 805"/>
          <p:cNvSpPr txBox="1"/>
          <p:nvPr/>
        </p:nvSpPr>
        <p:spPr>
          <a:xfrm>
            <a:off x="3860800" y="3035300"/>
            <a:ext cx="8382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év</a:t>
            </a:r>
          </a:p>
        </p:txBody>
      </p:sp>
      <p:sp>
        <p:nvSpPr>
          <p:cNvPr id="806" name="Shape 806"/>
          <p:cNvSpPr txBox="1"/>
          <p:nvPr/>
        </p:nvSpPr>
        <p:spPr>
          <a:xfrm>
            <a:off x="5956300" y="2881312"/>
            <a:ext cx="8382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4.év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6808787" y="1814512"/>
            <a:ext cx="8382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5-ik év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4700587" y="3054350"/>
            <a:ext cx="838200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Times New Roman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év</a:t>
            </a:r>
          </a:p>
        </p:txBody>
      </p:sp>
      <p:cxnSp>
        <p:nvCxnSpPr>
          <p:cNvPr id="809" name="Shape 809"/>
          <p:cNvCxnSpPr/>
          <p:nvPr/>
        </p:nvCxnSpPr>
        <p:spPr>
          <a:xfrm>
            <a:off x="2916237" y="3644900"/>
            <a:ext cx="4464050" cy="360362"/>
          </a:xfrm>
          <a:prstGeom prst="straightConnector1">
            <a:avLst/>
          </a:prstGeom>
          <a:noFill/>
          <a:ln cap="rnd" cmpd="sng" w="60325">
            <a:solidFill>
              <a:srgbClr val="FF0000"/>
            </a:solidFill>
            <a:prstDash val="solid"/>
            <a:miter lim="8000"/>
            <a:headEnd len="med" w="med" type="none"/>
            <a:tailEnd len="lg" w="lg" type="stealth"/>
          </a:ln>
        </p:spPr>
      </p:cxnSp>
      <p:sp>
        <p:nvSpPr>
          <p:cNvPr id="810" name="Shape 810"/>
          <p:cNvSpPr txBox="1"/>
          <p:nvPr/>
        </p:nvSpPr>
        <p:spPr>
          <a:xfrm>
            <a:off x="468312" y="2420937"/>
            <a:ext cx="59039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Nem mindig növekszik a bevétel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811" name="Shape 811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17" name="Shape 81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" name="Shape 81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19" name="Shape 819"/>
          <p:cNvSpPr txBox="1"/>
          <p:nvPr>
            <p:ph type="title"/>
          </p:nvPr>
        </p:nvSpPr>
        <p:spPr>
          <a:xfrm rot="-5400000">
            <a:off x="6382444" y="3130724"/>
            <a:ext cx="4546848" cy="534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29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Egy angol DCF</a:t>
            </a:r>
          </a:p>
        </p:txBody>
      </p:sp>
      <p:pic>
        <p:nvPicPr>
          <p:cNvPr id="820" name="Shape 8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87" y="333375"/>
            <a:ext cx="8280400" cy="6335712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/>
        </p:nvSpPr>
        <p:spPr>
          <a:xfrm>
            <a:off x="323850" y="2636837"/>
            <a:ext cx="7993062" cy="1296987"/>
          </a:xfrm>
          <a:prstGeom prst="rect">
            <a:avLst/>
          </a:prstGeom>
          <a:solidFill>
            <a:srgbClr val="FF0000">
              <a:alpha val="22745"/>
            </a:srgb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2" name="Shape 822"/>
          <p:cNvSpPr/>
          <p:nvPr/>
        </p:nvSpPr>
        <p:spPr>
          <a:xfrm>
            <a:off x="5183560" y="548680"/>
            <a:ext cx="3132856" cy="576064"/>
          </a:xfrm>
          <a:prstGeom prst="wedgeRectCallout">
            <a:avLst>
              <a:gd fmla="val -36429" name="adj1"/>
              <a:gd fmla="val 352396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Felújítások és egyéb…</a:t>
            </a:r>
          </a:p>
        </p:txBody>
      </p:sp>
      <p:sp>
        <p:nvSpPr>
          <p:cNvPr id="823" name="Shape 82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Magyar nemzetgazdaság jellemzése, 2010 őszén…(1/3)</a:t>
            </a:r>
          </a:p>
        </p:txBody>
      </p:sp>
      <p:sp>
        <p:nvSpPr>
          <p:cNvPr id="829" name="Shape 82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30" name="Shape 83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31" name="Shape 83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2" name="Shape 832"/>
          <p:cNvSpPr txBox="1"/>
          <p:nvPr/>
        </p:nvSpPr>
        <p:spPr>
          <a:xfrm>
            <a:off x="539750" y="1844675"/>
            <a:ext cx="7920037" cy="3046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59375"/>
              <a:buFont typeface="Arial"/>
              <a:buChar char="●"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Mélyülő válság vagy felemelkedés kezdete?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59375"/>
              <a:buFont typeface="Arial"/>
              <a:buChar char="●"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Külső erők belső erők?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59375"/>
              <a:buFont typeface="Arial"/>
              <a:buChar char="●"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Elegendő lesz a Mercedes Kecskeméten?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59375"/>
              <a:buFont typeface="Arial"/>
              <a:buChar char="●"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Elegendő lesz az AUDI Győrött?</a:t>
            </a:r>
          </a:p>
        </p:txBody>
      </p:sp>
      <p:sp>
        <p:nvSpPr>
          <p:cNvPr id="833" name="Shape 83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Magyar ingatlanpiac szubjektív jellemzése 2010 őszén…(2/3)</a:t>
            </a:r>
          </a:p>
        </p:txBody>
      </p:sp>
      <p:sp>
        <p:nvSpPr>
          <p:cNvPr id="839" name="Shape 83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40" name="Shape 84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41" name="Shape 84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 txBox="1"/>
          <p:nvPr/>
        </p:nvSpPr>
        <p:spPr>
          <a:xfrm>
            <a:off x="755650" y="1844675"/>
            <a:ext cx="7272337" cy="323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Hány részre szakad az Ország?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Lakóingatlanok piaca?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Hotelpiac?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Kereskedelmi ingatlanok piaca?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Ipari ingatlanok piaca?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714"/>
              <a:buFont typeface="Arial"/>
              <a:buChar char="●"/>
            </a:pPr>
            <a:r>
              <a:rPr b="0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Fejlesztésre alkalmas ingatlanok piaca?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Shape 84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Jelenségek, most részletesebb válaszok nélkül…(3/3)</a:t>
            </a:r>
          </a:p>
        </p:txBody>
      </p:sp>
      <p:sp>
        <p:nvSpPr>
          <p:cNvPr id="849" name="Shape 84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50" name="Shape 85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51" name="Shape 85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2" name="Shape 852"/>
          <p:cNvSpPr txBox="1"/>
          <p:nvPr/>
        </p:nvSpPr>
        <p:spPr>
          <a:xfrm>
            <a:off x="539750" y="1628775"/>
            <a:ext cx="7848600" cy="4524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Magyarország  csak méretben különbözik a fejlett országoktól?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Értékelési (UK és USA )módszerek változatlan formában alkalmazhatók?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Ciklushatás  már itt is jelentkezik;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Külső hatások által determinált ingatlanpiac?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Elsődleges a GLOBALIZÁCIÓS hatás?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Elsődleges az EU régió hatása?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Elsődleges a környezők országok hatása?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Elsődleges a KINAI hatás?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Gyors  összeomlás és tartós  krízis, lassú felemelkedés;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 egyszerre omlik össze?;</a:t>
            </a:r>
          </a:p>
        </p:txBody>
      </p:sp>
      <p:sp>
        <p:nvSpPr>
          <p:cNvPr id="853" name="Shape 85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 txBox="1"/>
          <p:nvPr>
            <p:ph type="title"/>
          </p:nvPr>
        </p:nvSpPr>
        <p:spPr>
          <a:xfrm>
            <a:off x="611560" y="152400"/>
            <a:ext cx="807524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Stigma hatás…</a:t>
            </a:r>
          </a:p>
        </p:txBody>
      </p:sp>
      <p:sp>
        <p:nvSpPr>
          <p:cNvPr id="859" name="Shape 85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60" name="Shape 86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61" name="Shape 86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62" name="Shape 8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887" y="333375"/>
            <a:ext cx="2600325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Shape 863"/>
          <p:cNvSpPr txBox="1"/>
          <p:nvPr/>
        </p:nvSpPr>
        <p:spPr>
          <a:xfrm>
            <a:off x="827087" y="1628775"/>
            <a:ext cx="7489825" cy="5078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Hulladéktárolók;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Emberi gondatlanság-1;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Emberi gondatlanság-2;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Emberi gondtalanság-3 (Saját példa- Óbudai Gázgyár  egy része);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Zajos terület-zajvédő fallal vagy anélkül;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Nagy rendezvények  helyszínei (HUNGARORING…)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Gyártelep;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Állattartó telep;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………………;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……………….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Shape 86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Stigma hatás képlete</a:t>
            </a:r>
          </a:p>
        </p:txBody>
      </p:sp>
      <p:sp>
        <p:nvSpPr>
          <p:cNvPr id="870" name="Shape 87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71" name="Shape 87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2" name="Shape 87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611187" y="1412875"/>
            <a:ext cx="7345362" cy="1016000"/>
          </a:xfrm>
          <a:prstGeom prst="rect">
            <a:avLst/>
          </a:prstGeom>
          <a:solidFill>
            <a:srgbClr val="B3C5DA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i="0" lang="hu-HU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=V</a:t>
            </a:r>
            <a:r>
              <a:rPr b="1" i="0" lang="hu-HU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-L-C</a:t>
            </a:r>
            <a:r>
              <a:rPr b="1" i="0" lang="hu-HU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-Stigma</a:t>
            </a:r>
          </a:p>
        </p:txBody>
      </p:sp>
      <p:sp>
        <p:nvSpPr>
          <p:cNvPr id="874" name="Shape 874"/>
          <p:cNvSpPr txBox="1"/>
          <p:nvPr/>
        </p:nvSpPr>
        <p:spPr>
          <a:xfrm>
            <a:off x="468312" y="2708275"/>
            <a:ext cx="8135937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i="0" lang="hu-HU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 </a:t>
            </a: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környezeti kárral sújtott terület értéke</a:t>
            </a:r>
          </a:p>
        </p:txBody>
      </p:sp>
      <p:sp>
        <p:nvSpPr>
          <p:cNvPr id="875" name="Shape 875"/>
          <p:cNvSpPr txBox="1"/>
          <p:nvPr/>
        </p:nvSpPr>
        <p:spPr>
          <a:xfrm>
            <a:off x="755650" y="4868862"/>
            <a:ext cx="7345362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  = </a:t>
            </a:r>
            <a:r>
              <a:rPr b="1" i="0" lang="hu-HU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összes veszteség</a:t>
            </a:r>
          </a:p>
        </p:txBody>
      </p:sp>
      <p:sp>
        <p:nvSpPr>
          <p:cNvPr id="876" name="Shape 876"/>
          <p:cNvSpPr txBox="1"/>
          <p:nvPr/>
        </p:nvSpPr>
        <p:spPr>
          <a:xfrm>
            <a:off x="539750" y="3789362"/>
            <a:ext cx="7345362" cy="1008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i="0" lang="hu-HU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  = </a:t>
            </a: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kármentes területérték</a:t>
            </a:r>
          </a:p>
        </p:txBody>
      </p:sp>
      <p:sp>
        <p:nvSpPr>
          <p:cNvPr id="877" name="Shape 877"/>
          <p:cNvSpPr txBox="1"/>
          <p:nvPr/>
        </p:nvSpPr>
        <p:spPr>
          <a:xfrm>
            <a:off x="684212" y="5653087"/>
            <a:ext cx="734377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i="0" lang="hu-HU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 = </a:t>
            </a: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kár mérése és közömbösítése</a:t>
            </a:r>
          </a:p>
        </p:txBody>
      </p:sp>
      <p:sp>
        <p:nvSpPr>
          <p:cNvPr id="878" name="Shape 878"/>
          <p:cNvSpPr/>
          <p:nvPr/>
        </p:nvSpPr>
        <p:spPr>
          <a:xfrm>
            <a:off x="5796136" y="404664"/>
            <a:ext cx="3132856" cy="576064"/>
          </a:xfrm>
          <a:prstGeom prst="wedgeRectCallout">
            <a:avLst>
              <a:gd fmla="val -44481" name="adj1"/>
              <a:gd fmla="val 177244" name="adj2"/>
            </a:avLst>
          </a:prstGeom>
          <a:solidFill>
            <a:srgbClr val="D8D8D8"/>
          </a:solidFill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50% művészet</a:t>
            </a:r>
          </a:p>
        </p:txBody>
      </p:sp>
      <p:sp>
        <p:nvSpPr>
          <p:cNvPr id="879" name="Shape 87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85" name="Shape 88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6" name="Shape 88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87" name="Shape 887"/>
          <p:cNvSpPr txBox="1"/>
          <p:nvPr>
            <p:ph type="title"/>
          </p:nvPr>
        </p:nvSpPr>
        <p:spPr>
          <a:xfrm>
            <a:off x="611560" y="260648"/>
            <a:ext cx="7931224" cy="9669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1/3</a:t>
            </a:r>
          </a:p>
        </p:txBody>
      </p:sp>
      <p:pic>
        <p:nvPicPr>
          <p:cNvPr id="888" name="Shape 8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1557337"/>
            <a:ext cx="4762500" cy="35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Shape 8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87" y="1341437"/>
            <a:ext cx="7516812" cy="5214937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Shape 890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96" name="Shape 896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898" name="Shape 89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2/3</a:t>
            </a:r>
          </a:p>
        </p:txBody>
      </p:sp>
      <p:pic>
        <p:nvPicPr>
          <p:cNvPr id="899" name="Shape 8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1535112"/>
            <a:ext cx="7632700" cy="50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Shape 900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55" name="Shape 155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Válság és az érték, a nemzeti érték válság  idején… (USA lakásadatok)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412875"/>
            <a:ext cx="7345362" cy="4695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Shape 157"/>
          <p:cNvCxnSpPr/>
          <p:nvPr/>
        </p:nvCxnSpPr>
        <p:spPr>
          <a:xfrm>
            <a:off x="2987675" y="2276475"/>
            <a:ext cx="3313112" cy="1587"/>
          </a:xfrm>
          <a:prstGeom prst="straightConnector1">
            <a:avLst/>
          </a:prstGeom>
          <a:noFill/>
          <a:ln cap="rnd" cmpd="sng" w="34925">
            <a:solidFill>
              <a:srgbClr val="C00000"/>
            </a:solidFill>
            <a:prstDash val="solid"/>
            <a:miter lim="8000"/>
            <a:headEnd len="med" w="med" type="none"/>
            <a:tailEnd len="lg" w="lg" type="stealth"/>
          </a:ln>
        </p:spPr>
      </p:cxnSp>
      <p:sp>
        <p:nvSpPr>
          <p:cNvPr id="158" name="Shape 158"/>
          <p:cNvSpPr txBox="1"/>
          <p:nvPr/>
        </p:nvSpPr>
        <p:spPr>
          <a:xfrm>
            <a:off x="3419475" y="1773237"/>
            <a:ext cx="27368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6évig kell várni?</a:t>
            </a:r>
          </a:p>
        </p:txBody>
      </p:sp>
      <p:sp>
        <p:nvSpPr>
          <p:cNvPr id="159" name="Shape 15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06" name="Shape 906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7" name="Shape 907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08" name="Shape 908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3/3</a:t>
            </a:r>
          </a:p>
        </p:txBody>
      </p:sp>
      <p:pic>
        <p:nvPicPr>
          <p:cNvPr id="909" name="Shape 9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1484312"/>
            <a:ext cx="7451725" cy="49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Shape 910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16" name="Shape 916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7" name="Shape 917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18" name="Shape 918"/>
          <p:cNvSpPr txBox="1"/>
          <p:nvPr>
            <p:ph type="title"/>
          </p:nvPr>
        </p:nvSpPr>
        <p:spPr>
          <a:xfrm>
            <a:off x="457200" y="260648"/>
            <a:ext cx="8229600" cy="8949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UPSTREAM- „FELTÖR” AZ OLAJ…</a:t>
            </a:r>
          </a:p>
        </p:txBody>
      </p:sp>
      <p:pic>
        <p:nvPicPr>
          <p:cNvPr id="919" name="Shape 9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212" y="2997200"/>
            <a:ext cx="4406900" cy="26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Shape 9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9837" y="1196975"/>
            <a:ext cx="4791075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Shape 921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Üzemanyag-forgalmazás kisker üzletága (Downstream)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28" name="Shape 92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29" name="Shape 929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30" name="Shape 9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12" y="1773237"/>
            <a:ext cx="5543550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Shape 9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8262" y="3789362"/>
            <a:ext cx="3600450" cy="2401887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Shape 932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38" name="Shape 938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9" name="Shape 939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40" name="Shape 940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Downstream</a:t>
            </a:r>
          </a:p>
        </p:txBody>
      </p:sp>
      <p:pic>
        <p:nvPicPr>
          <p:cNvPr id="941" name="Shape 9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50" y="2492375"/>
            <a:ext cx="5715000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Shape 9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662" y="1412875"/>
            <a:ext cx="4076700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Shape 94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/>
          <p:nvPr>
            <p:ph type="title"/>
          </p:nvPr>
        </p:nvSpPr>
        <p:spPr>
          <a:xfrm rot="-5400000">
            <a:off x="5559524" y="3233564"/>
            <a:ext cx="4608512" cy="9669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Vonzáskörzet</a:t>
            </a:r>
          </a:p>
        </p:txBody>
      </p:sp>
      <p:sp>
        <p:nvSpPr>
          <p:cNvPr id="949" name="Shape 94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50" name="Shape 95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1" name="Shape 95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952" name="Shape 9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477837"/>
            <a:ext cx="5616575" cy="5907087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Shape 95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 txBox="1"/>
          <p:nvPr>
            <p:ph type="title"/>
          </p:nvPr>
        </p:nvSpPr>
        <p:spPr>
          <a:xfrm>
            <a:off x="457200" y="152400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Piaci részarány…</a:t>
            </a:r>
          </a:p>
        </p:txBody>
      </p:sp>
      <p:sp>
        <p:nvSpPr>
          <p:cNvPr id="959" name="Shape 95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60" name="Shape 96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1" name="Shape 96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962" name="Shape 9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196975"/>
            <a:ext cx="7480300" cy="5040312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Shape 96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 txBox="1"/>
          <p:nvPr>
            <p:ph type="title"/>
          </p:nvPr>
        </p:nvSpPr>
        <p:spPr>
          <a:xfrm>
            <a:off x="395536" y="152400"/>
            <a:ext cx="8291264" cy="9723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Magyarország üzemanyag-fogyasztása</a:t>
            </a:r>
            <a:br>
              <a:rPr b="1" i="0" lang="hu-HU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hu-HU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1992-2009 és  a 2010-es év</a:t>
            </a:r>
          </a:p>
        </p:txBody>
      </p:sp>
      <p:sp>
        <p:nvSpPr>
          <p:cNvPr id="969" name="Shape 96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70" name="Shape 97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1" name="Shape 97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972" name="Shape 9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25" y="1125537"/>
            <a:ext cx="83597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Shape 9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387" y="3500437"/>
            <a:ext cx="3384550" cy="266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Shape 9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8412" y="3500437"/>
            <a:ext cx="1700212" cy="2665412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Shape 975"/>
          <p:cNvSpPr txBox="1"/>
          <p:nvPr/>
        </p:nvSpPr>
        <p:spPr>
          <a:xfrm>
            <a:off x="5651500" y="3573462"/>
            <a:ext cx="266541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2010-ben 10%-os csökkenés!!!</a:t>
            </a:r>
          </a:p>
        </p:txBody>
      </p:sp>
      <p:sp>
        <p:nvSpPr>
          <p:cNvPr id="976" name="Shape 97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 txBox="1"/>
          <p:nvPr>
            <p:ph type="title"/>
          </p:nvPr>
        </p:nvSpPr>
        <p:spPr>
          <a:xfrm rot="-5400000">
            <a:off x="4775212" y="2937756"/>
            <a:ext cx="6141368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Magyar kisker üzletág</a:t>
            </a:r>
          </a:p>
        </p:txBody>
      </p:sp>
      <p:sp>
        <p:nvSpPr>
          <p:cNvPr id="982" name="Shape 98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83" name="Shape 98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4" name="Shape 98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985" name="Shape 9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260350"/>
            <a:ext cx="6677025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Shape 98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 txBox="1"/>
          <p:nvPr>
            <p:ph type="title"/>
          </p:nvPr>
        </p:nvSpPr>
        <p:spPr>
          <a:xfrm>
            <a:off x="5436096" y="764704"/>
            <a:ext cx="3250704" cy="28083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Két éves direkt tőkésítés,</a:t>
            </a:r>
            <a:b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2009 és 2010</a:t>
            </a:r>
          </a:p>
        </p:txBody>
      </p:sp>
      <p:sp>
        <p:nvSpPr>
          <p:cNvPr id="992" name="Shape 99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993" name="Shape 99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4" name="Shape 99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995" name="Shape 9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620712"/>
            <a:ext cx="4086225" cy="532923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Shape 99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/>
          <p:nvPr>
            <p:ph type="title"/>
          </p:nvPr>
        </p:nvSpPr>
        <p:spPr>
          <a:xfrm rot="-5400000">
            <a:off x="7956376" y="1340768"/>
            <a:ext cx="1224136" cy="5040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</a:p>
        </p:txBody>
      </p:sp>
      <p:sp>
        <p:nvSpPr>
          <p:cNvPr id="1002" name="Shape 100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03" name="Shape 100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4" name="Shape 100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1005" name="Shape 10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739775"/>
            <a:ext cx="7561262" cy="57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Shape 100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67" name="Shape 16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 txBox="1"/>
          <p:nvPr/>
        </p:nvSpPr>
        <p:spPr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143000"/>
            <a:ext cx="7620000" cy="55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6477000" y="304800"/>
            <a:ext cx="2057400" cy="762000"/>
          </a:xfrm>
          <a:prstGeom prst="wedgeRectCallout">
            <a:avLst>
              <a:gd fmla="val 17780" name="adj1"/>
              <a:gd fmla="val 104316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Egyensúly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kezdete?</a:t>
            </a:r>
          </a:p>
        </p:txBody>
      </p:sp>
      <p:sp>
        <p:nvSpPr>
          <p:cNvPr id="171" name="Shape 171"/>
          <p:cNvSpPr/>
          <p:nvPr/>
        </p:nvSpPr>
        <p:spPr>
          <a:xfrm>
            <a:off x="1143000" y="228600"/>
            <a:ext cx="4343400" cy="762000"/>
          </a:xfrm>
          <a:prstGeom prst="wedgeRectCallout">
            <a:avLst>
              <a:gd fmla="val 4664" name="adj1"/>
              <a:gd fmla="val 74282" name="adj2"/>
            </a:avLst>
          </a:prstGeom>
          <a:solidFill>
            <a:schemeClr val="accent1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Piaci ár eltér a</a:t>
            </a:r>
          </a:p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jövedelem-termelőképességtől!</a:t>
            </a:r>
          </a:p>
        </p:txBody>
      </p:sp>
      <p:sp>
        <p:nvSpPr>
          <p:cNvPr id="172" name="Shape 172"/>
          <p:cNvSpPr/>
          <p:nvPr/>
        </p:nvSpPr>
        <p:spPr>
          <a:xfrm>
            <a:off x="3886200" y="5638800"/>
            <a:ext cx="3048000" cy="533400"/>
          </a:xfrm>
          <a:prstGeom prst="wedgeRectCallout">
            <a:avLst>
              <a:gd fmla="val -867" name="adj1"/>
              <a:gd fmla="val -18349" name="adj2"/>
            </a:avLst>
          </a:prstGeom>
          <a:solidFill>
            <a:srgbClr val="92D050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Bevétel alapú érték</a:t>
            </a:r>
          </a:p>
        </p:txBody>
      </p:sp>
      <p:sp>
        <p:nvSpPr>
          <p:cNvPr id="173" name="Shape 173"/>
          <p:cNvSpPr/>
          <p:nvPr/>
        </p:nvSpPr>
        <p:spPr>
          <a:xfrm>
            <a:off x="4267200" y="1752600"/>
            <a:ext cx="3276600" cy="533400"/>
          </a:xfrm>
          <a:prstGeom prst="wedgeRectCallout">
            <a:avLst>
              <a:gd fmla="val -2343" name="adj1"/>
              <a:gd fmla="val 82158" name="adj2"/>
            </a:avLst>
          </a:prstGeom>
          <a:solidFill>
            <a:srgbClr val="FF0000"/>
          </a:solidFill>
          <a:ln cap="sq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Eladások szerinti érték</a:t>
            </a:r>
          </a:p>
        </p:txBody>
      </p:sp>
      <p:sp>
        <p:nvSpPr>
          <p:cNvPr id="174" name="Shape 17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12" name="Shape 1012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3" name="Shape 1013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14" name="Shape 1014"/>
          <p:cNvSpPr txBox="1"/>
          <p:nvPr>
            <p:ph type="title"/>
          </p:nvPr>
        </p:nvSpPr>
        <p:spPr>
          <a:xfrm>
            <a:off x="457200" y="404664"/>
            <a:ext cx="8229600" cy="6789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Autószalonok  kontra Olajtársaságok</a:t>
            </a:r>
          </a:p>
        </p:txBody>
      </p:sp>
      <p:sp>
        <p:nvSpPr>
          <p:cNvPr id="1015" name="Shape 1015"/>
          <p:cNvSpPr txBox="1"/>
          <p:nvPr/>
        </p:nvSpPr>
        <p:spPr>
          <a:xfrm>
            <a:off x="539750" y="1268412"/>
            <a:ext cx="80645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globalizált autógyárak  termékeiket  kisvállalkozók egységein keresztül  (sokszor családi vállalkozásban ) értékesítik. Miért?</a:t>
            </a:r>
          </a:p>
        </p:txBody>
      </p:sp>
      <p:sp>
        <p:nvSpPr>
          <p:cNvPr id="1016" name="Shape 1016"/>
          <p:cNvSpPr txBox="1"/>
          <p:nvPr/>
        </p:nvSpPr>
        <p:spPr>
          <a:xfrm>
            <a:off x="684212" y="1989137"/>
            <a:ext cx="7343775" cy="4246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Helyi piac abszolút ismerete- „itt mit lehet eladni,”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Gyorsan változat a fizetőképes kereslet;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Változhatnak a hitelek;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Márkahűség;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 modell – használt modell;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Nyitva tartás;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Szolgáltatások köre;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Alkatrész készletek;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Új épület-régi épület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Rezsióradíj;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……..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……..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……..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Shape 1017"/>
          <p:cNvSpPr/>
          <p:nvPr/>
        </p:nvSpPr>
        <p:spPr>
          <a:xfrm>
            <a:off x="4716462" y="4005262"/>
            <a:ext cx="3671887" cy="1727200"/>
          </a:xfrm>
          <a:prstGeom prst="wedgeRectCallout">
            <a:avLst>
              <a:gd fmla="val -3299" name="adj1"/>
              <a:gd fmla="val -11433" name="adj2"/>
            </a:avLst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Annyi paraméter,  amelyet az autógyár nem tud figyelembe venni. Ezért nagy valószínűséggel ez a rendszer sokáig megmarad </a:t>
            </a:r>
          </a:p>
        </p:txBody>
      </p:sp>
      <p:sp>
        <p:nvSpPr>
          <p:cNvPr id="1018" name="Shape 101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24" name="Shape 1024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5" name="Shape 1025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26" name="Shape 1026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Autószalonok…(1/2)</a:t>
            </a:r>
          </a:p>
        </p:txBody>
      </p:sp>
      <p:pic>
        <p:nvPicPr>
          <p:cNvPr id="1027" name="Shape 10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341437"/>
            <a:ext cx="3887787" cy="338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Shape 10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8400" y="2813050"/>
            <a:ext cx="5005387" cy="328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Shape 102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35" name="Shape 103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6" name="Shape 103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37" name="Shape 103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Autószalonok… (2/2) </a:t>
            </a:r>
          </a:p>
        </p:txBody>
      </p:sp>
      <p:pic>
        <p:nvPicPr>
          <p:cNvPr id="1038" name="Shape 10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650" y="1700212"/>
            <a:ext cx="3889375" cy="2916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Shape 1039"/>
          <p:cNvSpPr txBox="1"/>
          <p:nvPr/>
        </p:nvSpPr>
        <p:spPr>
          <a:xfrm>
            <a:off x="5148262" y="1700212"/>
            <a:ext cx="3455987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Cég írja elő a minőséget és a formát;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Működést;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Char char="●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végül „magára hagyja”</a:t>
            </a:r>
          </a:p>
        </p:txBody>
      </p:sp>
      <p:sp>
        <p:nvSpPr>
          <p:cNvPr id="1040" name="Shape 1040"/>
          <p:cNvSpPr txBox="1"/>
          <p:nvPr/>
        </p:nvSpPr>
        <p:spPr>
          <a:xfrm>
            <a:off x="2771775" y="2060575"/>
            <a:ext cx="720725" cy="792162"/>
          </a:xfrm>
          <a:prstGeom prst="rect">
            <a:avLst/>
          </a:prstGeom>
          <a:solidFill>
            <a:schemeClr val="accent1"/>
          </a:solidFill>
          <a:ln cap="rnd" cmpd="sng" w="38100">
            <a:solidFill>
              <a:srgbClr val="78846A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1" name="Shape 1041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47" name="Shape 104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8" name="Shape 104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49" name="Shape 1049"/>
          <p:cNvSpPr txBox="1"/>
          <p:nvPr>
            <p:ph type="title"/>
          </p:nvPr>
        </p:nvSpPr>
        <p:spPr>
          <a:xfrm>
            <a:off x="467544" y="332656"/>
            <a:ext cx="8229600" cy="179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BEVÁSÁRLÓKÖZPONTOK, SHOPPING CENTEREK, HÁLÓZATOK (FMCG)</a:t>
            </a:r>
          </a:p>
        </p:txBody>
      </p:sp>
      <p:sp>
        <p:nvSpPr>
          <p:cNvPr id="1050" name="Shape 1050"/>
          <p:cNvSpPr txBox="1"/>
          <p:nvPr/>
        </p:nvSpPr>
        <p:spPr>
          <a:xfrm>
            <a:off x="468312" y="2422525"/>
            <a:ext cx="78486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 Moving Consumer Goods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FMCG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or </a:t>
            </a:r>
            <a:r>
              <a:rPr b="1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Consumer Packaged Goods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(CPG) are products that are sold quickly at relatively </a:t>
            </a:r>
            <a:r>
              <a:rPr b="0" i="0" lang="hu-H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low cost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</p:txBody>
      </p:sp>
      <p:pic>
        <p:nvPicPr>
          <p:cNvPr id="1051" name="Shape 10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87" y="3397250"/>
            <a:ext cx="367347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Shape 10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2362" y="3460750"/>
            <a:ext cx="3743325" cy="24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Shape 1053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59" name="Shape 1059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0" name="Shape 1060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61" name="Shape 1061"/>
          <p:cNvSpPr txBox="1"/>
          <p:nvPr>
            <p:ph type="title"/>
          </p:nvPr>
        </p:nvSpPr>
        <p:spPr>
          <a:xfrm>
            <a:off x="457200" y="553616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Hálózatok harca eddig nem tapasztalt  jelenségeket  eredményezett és fog eredményezni</a:t>
            </a:r>
          </a:p>
        </p:txBody>
      </p:sp>
      <p:sp>
        <p:nvSpPr>
          <p:cNvPr id="1062" name="Shape 1062"/>
          <p:cNvSpPr txBox="1"/>
          <p:nvPr/>
        </p:nvSpPr>
        <p:spPr>
          <a:xfrm>
            <a:off x="684212" y="3213100"/>
            <a:ext cx="7416800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Irreális verseny, illetve egymás kiszorítása minden áron;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„Landbank” helyett minden létező terület megvásárlása;</a:t>
            </a:r>
          </a:p>
          <a:p>
            <a:pPr indent="342900" lvl="0" marL="0" marR="0" rtl="0" algn="l">
              <a:spcBef>
                <a:spcPts val="0"/>
              </a:spcBef>
              <a:buClr>
                <a:schemeClr val="dk1"/>
              </a:buClr>
              <a:buSzPct val="60416"/>
              <a:buFont typeface="Arial"/>
              <a:buChar char="●"/>
            </a:pPr>
            <a:r>
              <a:rPr b="0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Piacelhagyók megvett hálózata küzd a tervszerűen felépített hálózat egyes létesítményeivel</a:t>
            </a: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</p:txBody>
      </p:sp>
      <p:sp>
        <p:nvSpPr>
          <p:cNvPr id="1063" name="Shape 1063"/>
          <p:cNvSpPr txBox="1"/>
          <p:nvPr/>
        </p:nvSpPr>
        <p:spPr>
          <a:xfrm>
            <a:off x="611187" y="1773237"/>
            <a:ext cx="7632700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Egyes cégek hálózatai az adott országon belül már veszteségesek. Nem is lehet pénzügyileg megmagyarázni a jelenlétüket. És  így azt sem lehet kiszámítani, hogy mikor mennek el…</a:t>
            </a:r>
          </a:p>
        </p:txBody>
      </p:sp>
      <p:sp>
        <p:nvSpPr>
          <p:cNvPr id="1064" name="Shape 106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Néhány logo…</a:t>
            </a:r>
          </a:p>
        </p:txBody>
      </p:sp>
      <p:sp>
        <p:nvSpPr>
          <p:cNvPr id="1070" name="Shape 107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71" name="Shape 107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2" name="Shape 107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1073" name="Shape 10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628775"/>
            <a:ext cx="1524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Shape 10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175" y="1989137"/>
            <a:ext cx="4289425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Shape 10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9562" y="549275"/>
            <a:ext cx="1709737" cy="128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Shape 1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212" y="3933825"/>
            <a:ext cx="1709737" cy="208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Shape 10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1862" y="29972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Shape 10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3212" y="3789362"/>
            <a:ext cx="256222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Shape 10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43662" y="4292600"/>
            <a:ext cx="1971675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Shape 10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6462" y="765175"/>
            <a:ext cx="2062162" cy="15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Shape 1081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87" name="Shape 1087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8" name="Shape 1088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089" name="Shape 1089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Elvek és a gyakorlat…</a:t>
            </a:r>
          </a:p>
        </p:txBody>
      </p:sp>
      <p:pic>
        <p:nvPicPr>
          <p:cNvPr id="1090" name="Shape 10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625" y="4508500"/>
            <a:ext cx="3048000" cy="20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Shape 10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12" y="4076700"/>
            <a:ext cx="475932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Shape 10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9475" y="1557337"/>
            <a:ext cx="529272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Shape 10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287" y="1484312"/>
            <a:ext cx="3584575" cy="237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Shape 109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00" name="Shape 110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1" name="Shape 110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02" name="Shape 1102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Magyarországi „boltláncok”</a:t>
            </a:r>
          </a:p>
        </p:txBody>
      </p:sp>
      <p:pic>
        <p:nvPicPr>
          <p:cNvPr id="1103" name="Shape 1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12" y="4221162"/>
            <a:ext cx="2735262" cy="18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Shape 1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937" y="1484312"/>
            <a:ext cx="5238750" cy="46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Shape 1105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hape 1110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11" name="Shape 1111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2" name="Shape 1112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13" name="Shape 1113"/>
          <p:cNvSpPr txBox="1"/>
          <p:nvPr>
            <p:ph type="title"/>
          </p:nvPr>
        </p:nvSpPr>
        <p:spPr>
          <a:xfrm>
            <a:off x="457200" y="152400"/>
            <a:ext cx="8229600" cy="9723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Befejezésül egy pozitív példa…</a:t>
            </a:r>
          </a:p>
        </p:txBody>
      </p:sp>
      <p:pic>
        <p:nvPicPr>
          <p:cNvPr id="1114" name="Shape 1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712" y="1268412"/>
            <a:ext cx="5494337" cy="417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Shape 1115"/>
          <p:cNvSpPr txBox="1"/>
          <p:nvPr/>
        </p:nvSpPr>
        <p:spPr>
          <a:xfrm>
            <a:off x="468312" y="5653087"/>
            <a:ext cx="842486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Nyomdaiparban használatos vegyi anyagok nagykereskedése</a:t>
            </a:r>
          </a:p>
        </p:txBody>
      </p:sp>
      <p:sp>
        <p:nvSpPr>
          <p:cNvPr id="1116" name="Shape 1116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2010. Március -2010. október</a:t>
            </a:r>
          </a:p>
        </p:txBody>
      </p:sp>
      <p:sp>
        <p:nvSpPr>
          <p:cNvPr id="1122" name="Shape 1122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23" name="Shape 1123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4" name="Shape 1124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1125" name="Shape 1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87" y="1844675"/>
            <a:ext cx="3384550" cy="25733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Shape 1126"/>
          <p:cNvSpPr txBox="1"/>
          <p:nvPr/>
        </p:nvSpPr>
        <p:spPr>
          <a:xfrm>
            <a:off x="4211637" y="1773237"/>
            <a:ext cx="4321175" cy="2308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Telek 3 éve tulajdonban van;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1 év várakozás+ módosítás;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 2010. február - hitel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. Ismert fővállalkozó;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 Heti egyeztetés;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 startAt="5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2010. augusztus 70%-os készültség;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 startAt="5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–alkalommal  (banki) ellenőrzés;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 startAt="5"/>
            </a:pPr>
            <a:r>
              <a:rPr b="0" i="0" lang="hu-H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2010. október 20. beköltözés</a:t>
            </a:r>
          </a:p>
        </p:txBody>
      </p:sp>
      <p:sp>
        <p:nvSpPr>
          <p:cNvPr id="1127" name="Shape 1127"/>
          <p:cNvSpPr txBox="1"/>
          <p:nvPr/>
        </p:nvSpPr>
        <p:spPr>
          <a:xfrm>
            <a:off x="468312" y="4941887"/>
            <a:ext cx="84248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CEO=MENEDZSMENT= férj + feleség</a:t>
            </a:r>
          </a:p>
        </p:txBody>
      </p:sp>
      <p:sp>
        <p:nvSpPr>
          <p:cNvPr id="1128" name="Shape 112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82" name="Shape 182"/>
          <p:cNvSpPr txBox="1"/>
          <p:nvPr>
            <p:ph type="title"/>
          </p:nvPr>
        </p:nvSpPr>
        <p:spPr>
          <a:xfrm>
            <a:off x="457200" y="152400"/>
            <a:ext cx="8229600" cy="8283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Lakásárak indexe 2005 – 2009 (Kanada) 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25" y="981075"/>
            <a:ext cx="8316912" cy="534193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 txBox="1"/>
          <p:nvPr>
            <p:ph type="title"/>
          </p:nvPr>
        </p:nvSpPr>
        <p:spPr>
          <a:xfrm>
            <a:off x="457200" y="152400"/>
            <a:ext cx="8229600" cy="9723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Irodarész, 2010. októberi beköltözéssel…</a:t>
            </a:r>
          </a:p>
        </p:txBody>
      </p:sp>
      <p:sp>
        <p:nvSpPr>
          <p:cNvPr id="1134" name="Shape 113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35" name="Shape 113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6" name="Shape 113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1137" name="Shape 1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275" y="1700212"/>
            <a:ext cx="5472112" cy="41608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Shape 1138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Köszönöm a figyelmet!</a:t>
            </a:r>
          </a:p>
        </p:txBody>
      </p:sp>
      <p:sp>
        <p:nvSpPr>
          <p:cNvPr id="1144" name="Shape 1144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145" name="Shape 1145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6" name="Shape 1146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pic>
        <p:nvPicPr>
          <p:cNvPr id="1147" name="Shape 1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1484312"/>
            <a:ext cx="3632200" cy="47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Shape 1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662" y="3429000"/>
            <a:ext cx="4210050" cy="237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Shape 1149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/>
        </p:nvSpPr>
        <p:spPr>
          <a:xfrm>
            <a:off x="5791200" y="6203950"/>
            <a:ext cx="259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2133600" y="6203950"/>
            <a:ext cx="35814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hu-HU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</a:p>
        </p:txBody>
      </p:sp>
      <p:sp>
        <p:nvSpPr>
          <p:cNvPr id="192" name="Shape 192"/>
          <p:cNvSpPr txBox="1"/>
          <p:nvPr>
            <p:ph type="title"/>
          </p:nvPr>
        </p:nvSpPr>
        <p:spPr>
          <a:xfrm>
            <a:off x="457200" y="152400"/>
            <a:ext cx="8229600" cy="756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hu-HU" sz="4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Ingatlanpiaci ciklusok…1/3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87" y="1125537"/>
            <a:ext cx="7632700" cy="51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>
            <p:ph idx="4294967295" type="sldNum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hu-HU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4_Papír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FFFFFF"/>
      </a:accent3>
      <a:accent4>
        <a:srgbClr val="A5B592"/>
      </a:accent4>
      <a:accent5>
        <a:srgbClr val="F3A447"/>
      </a:accent5>
      <a:accent6>
        <a:srgbClr val="FFFFFF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Papír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FFFFFF"/>
      </a:accent3>
      <a:accent4>
        <a:srgbClr val="A5B592"/>
      </a:accent4>
      <a:accent5>
        <a:srgbClr val="F3A447"/>
      </a:accent5>
      <a:accent6>
        <a:srgbClr val="FFFFFF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">
  <a:themeElements>
    <a:clrScheme name="3_Papír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FFFFFF"/>
      </a:accent3>
      <a:accent4>
        <a:srgbClr val="A5B592"/>
      </a:accent4>
      <a:accent5>
        <a:srgbClr val="F3A447"/>
      </a:accent5>
      <a:accent6>
        <a:srgbClr val="FFFFFF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">
  <a:themeElements>
    <a:clrScheme name="5_Papír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FFFFFF"/>
      </a:accent3>
      <a:accent4>
        <a:srgbClr val="A5B592"/>
      </a:accent4>
      <a:accent5>
        <a:srgbClr val="F3A447"/>
      </a:accent5>
      <a:accent6>
        <a:srgbClr val="FFFFFF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">
  <a:themeElements>
    <a:clrScheme name="2_Papír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FFFFFF"/>
      </a:accent3>
      <a:accent4>
        <a:srgbClr val="A5B592"/>
      </a:accent4>
      <a:accent5>
        <a:srgbClr val="F3A447"/>
      </a:accent5>
      <a:accent6>
        <a:srgbClr val="FFFFFF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ustom">
  <a:themeElements>
    <a:clrScheme name="1_Papír 1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FFFFFF"/>
      </a:accent3>
      <a:accent4>
        <a:srgbClr val="A5B592"/>
      </a:accent4>
      <a:accent5>
        <a:srgbClr val="F3A447"/>
      </a:accent5>
      <a:accent6>
        <a:srgbClr val="FFFFFF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